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ibre Baskerville" panose="02000000000000000000" pitchFamily="2" charset="0"/>
      <p:regular r:id="rId7"/>
      <p:bold r:id="rId8"/>
      <p:italic r:id="rId9"/>
    </p:embeddedFont>
    <p:embeddedFont>
      <p:font typeface="Libre Baskerville Bold" panose="02000000000000000000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2635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5" Type="http://schemas.microsoft.com/office/2016/11/relationships/changesInfo" Target="changesInfos/changesInfo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e Pinaqui" userId="3b2c6803-1ed7-4ecd-923b-375509969e9d" providerId="ADAL" clId="{49223AF0-08B8-4D48-80D9-5BCEB6D9E15A}"/>
    <pc:docChg chg="delSld">
      <pc:chgData name="Lise Pinaqui" userId="3b2c6803-1ed7-4ecd-923b-375509969e9d" providerId="ADAL" clId="{49223AF0-08B8-4D48-80D9-5BCEB6D9E15A}" dt="2023-12-22T12:34:37.058" v="3" actId="47"/>
      <pc:docMkLst>
        <pc:docMk/>
      </pc:docMkLst>
      <pc:sldChg chg="del">
        <pc:chgData name="Lise Pinaqui" userId="3b2c6803-1ed7-4ecd-923b-375509969e9d" providerId="ADAL" clId="{49223AF0-08B8-4D48-80D9-5BCEB6D9E15A}" dt="2023-12-22T12:34:32.284" v="0" actId="47"/>
        <pc:sldMkLst>
          <pc:docMk/>
          <pc:sldMk cId="0" sldId="256"/>
        </pc:sldMkLst>
      </pc:sldChg>
      <pc:sldChg chg="del">
        <pc:chgData name="Lise Pinaqui" userId="3b2c6803-1ed7-4ecd-923b-375509969e9d" providerId="ADAL" clId="{49223AF0-08B8-4D48-80D9-5BCEB6D9E15A}" dt="2023-12-22T12:34:33.845" v="1" actId="47"/>
        <pc:sldMkLst>
          <pc:docMk/>
          <pc:sldMk cId="0" sldId="257"/>
        </pc:sldMkLst>
      </pc:sldChg>
      <pc:sldChg chg="del">
        <pc:chgData name="Lise Pinaqui" userId="3b2c6803-1ed7-4ecd-923b-375509969e9d" providerId="ADAL" clId="{49223AF0-08B8-4D48-80D9-5BCEB6D9E15A}" dt="2023-12-22T12:34:35.561" v="2" actId="47"/>
        <pc:sldMkLst>
          <pc:docMk/>
          <pc:sldMk cId="0" sldId="258"/>
        </pc:sldMkLst>
      </pc:sldChg>
      <pc:sldChg chg="del">
        <pc:chgData name="Lise Pinaqui" userId="3b2c6803-1ed7-4ecd-923b-375509969e9d" providerId="ADAL" clId="{49223AF0-08B8-4D48-80D9-5BCEB6D9E15A}" dt="2023-12-22T12:34:37.058" v="3" actId="47"/>
        <pc:sldMkLst>
          <pc:docMk/>
          <pc:sldMk cId="0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10" Type="http://schemas.openxmlformats.org/officeDocument/2006/relationships/hyperlink" Target="https://agriculture.gouv.fr/le-bien-etre-et-la-protection-des-porcs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620049" y="9148718"/>
            <a:ext cx="2732496" cy="2008385"/>
          </a:xfrm>
          <a:custGeom>
            <a:avLst/>
            <a:gdLst/>
            <a:ahLst/>
            <a:cxnLst/>
            <a:rect l="l" t="t" r="r" b="b"/>
            <a:pathLst>
              <a:path w="2732496" h="2008385">
                <a:moveTo>
                  <a:pt x="2732496" y="2008385"/>
                </a:moveTo>
                <a:lnTo>
                  <a:pt x="0" y="2008385"/>
                </a:lnTo>
                <a:lnTo>
                  <a:pt x="0" y="0"/>
                </a:lnTo>
                <a:lnTo>
                  <a:pt x="2732496" y="0"/>
                </a:lnTo>
                <a:lnTo>
                  <a:pt x="2732496" y="200838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flipV="1">
            <a:off x="-620412" y="9130277"/>
            <a:ext cx="2290666" cy="1683639"/>
          </a:xfrm>
          <a:custGeom>
            <a:avLst/>
            <a:gdLst/>
            <a:ahLst/>
            <a:cxnLst/>
            <a:rect l="l" t="t" r="r" b="b"/>
            <a:pathLst>
              <a:path w="2290666" h="1683639">
                <a:moveTo>
                  <a:pt x="0" y="1683639"/>
                </a:moveTo>
                <a:lnTo>
                  <a:pt x="2290666" y="1683639"/>
                </a:lnTo>
                <a:lnTo>
                  <a:pt x="2290666" y="0"/>
                </a:lnTo>
                <a:lnTo>
                  <a:pt x="0" y="0"/>
                </a:lnTo>
                <a:lnTo>
                  <a:pt x="0" y="168363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" name="Group 4"/>
          <p:cNvGrpSpPr/>
          <p:nvPr/>
        </p:nvGrpSpPr>
        <p:grpSpPr>
          <a:xfrm>
            <a:off x="2564332" y="7317960"/>
            <a:ext cx="4038591" cy="1529530"/>
            <a:chOff x="0" y="0"/>
            <a:chExt cx="5384789" cy="203937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5384789" cy="2039373"/>
              <a:chOff x="0" y="0"/>
              <a:chExt cx="1446795" cy="54794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446795" cy="547942"/>
              </a:xfrm>
              <a:custGeom>
                <a:avLst/>
                <a:gdLst/>
                <a:ahLst/>
                <a:cxnLst/>
                <a:rect l="l" t="t" r="r" b="b"/>
                <a:pathLst>
                  <a:path w="1446795" h="547942">
                    <a:moveTo>
                      <a:pt x="723397" y="0"/>
                    </a:moveTo>
                    <a:cubicBezTo>
                      <a:pt x="323876" y="0"/>
                      <a:pt x="0" y="122661"/>
                      <a:pt x="0" y="273971"/>
                    </a:cubicBezTo>
                    <a:cubicBezTo>
                      <a:pt x="0" y="425281"/>
                      <a:pt x="323876" y="547942"/>
                      <a:pt x="723397" y="547942"/>
                    </a:cubicBezTo>
                    <a:cubicBezTo>
                      <a:pt x="1122919" y="547942"/>
                      <a:pt x="1446795" y="425281"/>
                      <a:pt x="1446795" y="273971"/>
                    </a:cubicBezTo>
                    <a:cubicBezTo>
                      <a:pt x="1446795" y="122661"/>
                      <a:pt x="1122919" y="0"/>
                      <a:pt x="723397" y="0"/>
                    </a:cubicBezTo>
                    <a:close/>
                  </a:path>
                </a:pathLst>
              </a:custGeom>
              <a:solidFill>
                <a:srgbClr val="F7EBD2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135637" y="22795"/>
                <a:ext cx="1175521" cy="4737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32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299250" y="295018"/>
              <a:ext cx="4927567" cy="1516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29"/>
                </a:lnSpc>
                <a:spcBef>
                  <a:spcPct val="0"/>
                </a:spcBef>
              </a:pPr>
              <a:r>
                <a:rPr lang="en-US" sz="1098">
                  <a:solidFill>
                    <a:srgbClr val="000000"/>
                  </a:solidFill>
                  <a:latin typeface="Libre Baskerville"/>
                </a:rPr>
                <a:t>Le </a:t>
              </a:r>
              <a:r>
                <a:rPr lang="en-US" sz="1098">
                  <a:solidFill>
                    <a:srgbClr val="000000"/>
                  </a:solidFill>
                  <a:latin typeface="Libre Baskerville Bold"/>
                </a:rPr>
                <a:t>porcelet </a:t>
              </a:r>
              <a:r>
                <a:rPr lang="en-US" sz="1098">
                  <a:solidFill>
                    <a:srgbClr val="000000"/>
                  </a:solidFill>
                  <a:latin typeface="Libre Baskerville"/>
                </a:rPr>
                <a:t>est le petit de la </a:t>
              </a:r>
              <a:r>
                <a:rPr lang="en-US" sz="1098">
                  <a:solidFill>
                    <a:srgbClr val="000000"/>
                  </a:solidFill>
                  <a:latin typeface="Libre Baskerville Bold"/>
                </a:rPr>
                <a:t>truie </a:t>
              </a:r>
              <a:r>
                <a:rPr lang="en-US" sz="1098">
                  <a:solidFill>
                    <a:srgbClr val="000000"/>
                  </a:solidFill>
                  <a:latin typeface="Libre Baskerville"/>
                </a:rPr>
                <a:t>(femelle reproductrice), le </a:t>
              </a:r>
              <a:r>
                <a:rPr lang="en-US" sz="1098">
                  <a:solidFill>
                    <a:srgbClr val="000000"/>
                  </a:solidFill>
                  <a:latin typeface="Libre Baskerville Bold"/>
                </a:rPr>
                <a:t>cochon de lait</a:t>
              </a:r>
              <a:r>
                <a:rPr lang="en-US" sz="1098">
                  <a:solidFill>
                    <a:srgbClr val="000000"/>
                  </a:solidFill>
                  <a:latin typeface="Libre Baskerville"/>
                </a:rPr>
                <a:t> est un porcelet de 5 semaines. La </a:t>
              </a:r>
              <a:r>
                <a:rPr lang="en-US" sz="1098">
                  <a:solidFill>
                    <a:srgbClr val="000000"/>
                  </a:solidFill>
                  <a:latin typeface="Libre Baskerville Bold"/>
                </a:rPr>
                <a:t>cochette </a:t>
              </a:r>
              <a:r>
                <a:rPr lang="en-US" sz="1098">
                  <a:solidFill>
                    <a:srgbClr val="000000"/>
                  </a:solidFill>
                  <a:latin typeface="Libre Baskerville"/>
                </a:rPr>
                <a:t>est une femelle qui n'a jamais eu de porcelet, et le mâle s'appelle le </a:t>
              </a:r>
              <a:r>
                <a:rPr lang="en-US" sz="1098">
                  <a:solidFill>
                    <a:srgbClr val="000000"/>
                  </a:solidFill>
                  <a:latin typeface="Libre Baskerville Bold"/>
                </a:rPr>
                <a:t>verrat</a:t>
              </a:r>
              <a:r>
                <a:rPr lang="en-US" sz="1098">
                  <a:solidFill>
                    <a:srgbClr val="000000"/>
                  </a:solidFill>
                  <a:latin typeface="Libre Baskerville"/>
                </a:rPr>
                <a:t>. Le </a:t>
              </a:r>
              <a:r>
                <a:rPr lang="en-US" sz="1098">
                  <a:solidFill>
                    <a:srgbClr val="000000"/>
                  </a:solidFill>
                  <a:latin typeface="Libre Baskerville Bold"/>
                </a:rPr>
                <a:t>porc charcutier</a:t>
              </a:r>
              <a:r>
                <a:rPr lang="en-US" sz="1098">
                  <a:solidFill>
                    <a:srgbClr val="000000"/>
                  </a:solidFill>
                  <a:latin typeface="Libre Baskerville"/>
                </a:rPr>
                <a:t> est un mâle ou une femelle, élevé pour sa viande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95530" y="4155493"/>
            <a:ext cx="7171791" cy="3311616"/>
            <a:chOff x="0" y="0"/>
            <a:chExt cx="2569239" cy="118636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69239" cy="1186361"/>
            </a:xfrm>
            <a:custGeom>
              <a:avLst/>
              <a:gdLst/>
              <a:ahLst/>
              <a:cxnLst/>
              <a:rect l="l" t="t" r="r" b="b"/>
              <a:pathLst>
                <a:path w="2569239" h="1186361">
                  <a:moveTo>
                    <a:pt x="39941" y="0"/>
                  </a:moveTo>
                  <a:lnTo>
                    <a:pt x="2529298" y="0"/>
                  </a:lnTo>
                  <a:cubicBezTo>
                    <a:pt x="2539891" y="0"/>
                    <a:pt x="2550050" y="4208"/>
                    <a:pt x="2557541" y="11699"/>
                  </a:cubicBezTo>
                  <a:cubicBezTo>
                    <a:pt x="2565031" y="19189"/>
                    <a:pt x="2569239" y="29348"/>
                    <a:pt x="2569239" y="39941"/>
                  </a:cubicBezTo>
                  <a:lnTo>
                    <a:pt x="2569239" y="1146420"/>
                  </a:lnTo>
                  <a:cubicBezTo>
                    <a:pt x="2569239" y="1168479"/>
                    <a:pt x="2551357" y="1186361"/>
                    <a:pt x="2529298" y="1186361"/>
                  </a:cubicBezTo>
                  <a:lnTo>
                    <a:pt x="39941" y="1186361"/>
                  </a:lnTo>
                  <a:cubicBezTo>
                    <a:pt x="29348" y="1186361"/>
                    <a:pt x="19189" y="1182153"/>
                    <a:pt x="11699" y="1174663"/>
                  </a:cubicBezTo>
                  <a:cubicBezTo>
                    <a:pt x="4208" y="1167172"/>
                    <a:pt x="0" y="1157013"/>
                    <a:pt x="0" y="1146420"/>
                  </a:cubicBezTo>
                  <a:lnTo>
                    <a:pt x="0" y="39941"/>
                  </a:lnTo>
                  <a:cubicBezTo>
                    <a:pt x="0" y="29348"/>
                    <a:pt x="4208" y="19189"/>
                    <a:pt x="11699" y="11699"/>
                  </a:cubicBezTo>
                  <a:cubicBezTo>
                    <a:pt x="19189" y="4208"/>
                    <a:pt x="29348" y="0"/>
                    <a:pt x="39941" y="0"/>
                  </a:cubicBezTo>
                  <a:close/>
                </a:path>
              </a:pathLst>
            </a:custGeom>
            <a:solidFill>
              <a:srgbClr val="F8DDE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569239" cy="1214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152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2275875" y="4229317"/>
            <a:ext cx="265399" cy="298201"/>
          </a:xfrm>
          <a:custGeom>
            <a:avLst/>
            <a:gdLst/>
            <a:ahLst/>
            <a:cxnLst/>
            <a:rect l="l" t="t" r="r" b="b"/>
            <a:pathLst>
              <a:path w="265399" h="298201">
                <a:moveTo>
                  <a:pt x="0" y="0"/>
                </a:moveTo>
                <a:lnTo>
                  <a:pt x="265399" y="0"/>
                </a:lnTo>
                <a:lnTo>
                  <a:pt x="265399" y="298201"/>
                </a:lnTo>
                <a:lnTo>
                  <a:pt x="0" y="2982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3" name="Group 13"/>
          <p:cNvGrpSpPr/>
          <p:nvPr/>
        </p:nvGrpSpPr>
        <p:grpSpPr>
          <a:xfrm>
            <a:off x="756285" y="1213561"/>
            <a:ext cx="1827938" cy="2741906"/>
            <a:chOff x="0" y="0"/>
            <a:chExt cx="2437250" cy="3655875"/>
          </a:xfrm>
        </p:grpSpPr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0" y="0"/>
              <a:ext cx="2437250" cy="3655875"/>
              <a:chOff x="0" y="0"/>
              <a:chExt cx="6350000" cy="9525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350000" cy="9525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9525000">
                    <a:moveTo>
                      <a:pt x="0" y="9042400"/>
                    </a:moveTo>
                    <a:lnTo>
                      <a:pt x="0" y="482600"/>
                    </a:lnTo>
                    <a:cubicBezTo>
                      <a:pt x="0" y="215900"/>
                      <a:pt x="215900" y="0"/>
                      <a:pt x="482600" y="0"/>
                    </a:cubicBezTo>
                    <a:lnTo>
                      <a:pt x="5867400" y="0"/>
                    </a:lnTo>
                    <a:cubicBezTo>
                      <a:pt x="6134100" y="0"/>
                      <a:pt x="6350000" y="217170"/>
                      <a:pt x="6350000" y="482600"/>
                    </a:cubicBezTo>
                    <a:lnTo>
                      <a:pt x="6350000" y="9042400"/>
                    </a:lnTo>
                    <a:cubicBezTo>
                      <a:pt x="6350000" y="9309100"/>
                      <a:pt x="6134100" y="9525000"/>
                      <a:pt x="5867400" y="9525000"/>
                    </a:cubicBezTo>
                    <a:lnTo>
                      <a:pt x="482600" y="9525000"/>
                    </a:lnTo>
                    <a:cubicBezTo>
                      <a:pt x="217170" y="9525000"/>
                      <a:pt x="0" y="9309100"/>
                      <a:pt x="0" y="904240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95966" y="1493844"/>
              <a:ext cx="2045318" cy="5180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09"/>
                </a:lnSpc>
              </a:pPr>
              <a:r>
                <a:rPr lang="en-US" sz="1155">
                  <a:solidFill>
                    <a:srgbClr val="000000"/>
                  </a:solidFill>
                  <a:latin typeface="Libre Baskerville"/>
                </a:rPr>
                <a:t>Insérez une photo de l'élevage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6531927" y="390047"/>
            <a:ext cx="549277" cy="567880"/>
          </a:xfrm>
          <a:custGeom>
            <a:avLst/>
            <a:gdLst/>
            <a:ahLst/>
            <a:cxnLst/>
            <a:rect l="l" t="t" r="r" b="b"/>
            <a:pathLst>
              <a:path w="549277" h="567880">
                <a:moveTo>
                  <a:pt x="0" y="0"/>
                </a:moveTo>
                <a:lnTo>
                  <a:pt x="549276" y="0"/>
                </a:lnTo>
                <a:lnTo>
                  <a:pt x="549276" y="567880"/>
                </a:lnTo>
                <a:lnTo>
                  <a:pt x="0" y="5678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8" name="Freeform 18"/>
          <p:cNvSpPr/>
          <p:nvPr/>
        </p:nvSpPr>
        <p:spPr>
          <a:xfrm flipH="1">
            <a:off x="481647" y="445657"/>
            <a:ext cx="549277" cy="567880"/>
          </a:xfrm>
          <a:custGeom>
            <a:avLst/>
            <a:gdLst/>
            <a:ahLst/>
            <a:cxnLst/>
            <a:rect l="l" t="t" r="r" b="b"/>
            <a:pathLst>
              <a:path w="549277" h="567880">
                <a:moveTo>
                  <a:pt x="549276" y="0"/>
                </a:moveTo>
                <a:lnTo>
                  <a:pt x="0" y="0"/>
                </a:lnTo>
                <a:lnTo>
                  <a:pt x="0" y="567879"/>
                </a:lnTo>
                <a:lnTo>
                  <a:pt x="549276" y="567879"/>
                </a:lnTo>
                <a:lnTo>
                  <a:pt x="54927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aphicFrame>
        <p:nvGraphicFramePr>
          <p:cNvPr id="19" name="Table 19"/>
          <p:cNvGraphicFramePr>
            <a:graphicFrameLocks noGrp="1"/>
          </p:cNvGraphicFramePr>
          <p:nvPr/>
        </p:nvGraphicFramePr>
        <p:xfrm>
          <a:off x="294078" y="4537270"/>
          <a:ext cx="7045026" cy="2754529"/>
        </p:xfrm>
        <a:graphic>
          <a:graphicData uri="http://schemas.openxmlformats.org/drawingml/2006/table">
            <a:tbl>
              <a:tblPr/>
              <a:tblGrid>
                <a:gridCol w="1213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1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95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9921"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Libre Baskerville Bold"/>
                        </a:rPr>
                        <a:t>Modes d'élevage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Libre Baskerville Bold"/>
                        </a:rPr>
                        <a:t>Standard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Libre Baskerville Bold"/>
                        </a:rPr>
                        <a:t>Label Rouge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Libre Baskerville Bold"/>
                        </a:rPr>
                        <a:t>Label Rouge Fermier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Libre Baskerville Bold"/>
                        </a:rPr>
                        <a:t>Agriculture biologique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793">
                <a:tc vMerge="1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Libre Baskerville Bold"/>
                        </a:rPr>
                        <a:t>Modes d'élevage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Libre Baskerville Bold"/>
                        </a:rPr>
                        <a:t>Standard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Libre Baskerville Bold"/>
                        </a:rPr>
                        <a:t>Label Rouge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Libre Baskerville Bold"/>
                        </a:rPr>
                        <a:t>Label Rouge Fermier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Libre Baskerville Bold"/>
                        </a:rPr>
                        <a:t>Agriculture biologique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961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Libre Baskerville"/>
                        </a:rPr>
                        <a:t>Densité de 1m² par porc de plus de 110kg, pas d'obligation d'accès à l'extérieur, éclairage de 40 lux pendant au moins 8h.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Libre Baskerville"/>
                        </a:rPr>
                        <a:t>Comme le porc standard, avec une densité de 1,20m² par porc.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Libre Baskerville"/>
                        </a:rPr>
                        <a:t>Densité de 2,60m² par porc, accès à l'extérieur. Mention "élevé en plein air" si au moins 17 semaines sur 83m² par porc, et "élevé en liberté" si au moins 250m² par porc.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Libre Baskerville"/>
                        </a:rPr>
                        <a:t>Densité de 2,70m² / porc, accès permanent à une aire d'exercice, aération et éclairage naturels.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Freeform 20"/>
          <p:cNvSpPr/>
          <p:nvPr/>
        </p:nvSpPr>
        <p:spPr>
          <a:xfrm>
            <a:off x="3285618" y="5034736"/>
            <a:ext cx="530972" cy="412232"/>
          </a:xfrm>
          <a:custGeom>
            <a:avLst/>
            <a:gdLst/>
            <a:ahLst/>
            <a:cxnLst/>
            <a:rect l="l" t="t" r="r" b="b"/>
            <a:pathLst>
              <a:path w="530972" h="412232">
                <a:moveTo>
                  <a:pt x="0" y="0"/>
                </a:moveTo>
                <a:lnTo>
                  <a:pt x="530973" y="0"/>
                </a:lnTo>
                <a:lnTo>
                  <a:pt x="530973" y="412231"/>
                </a:lnTo>
                <a:lnTo>
                  <a:pt x="0" y="4122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1" name="Freeform 21"/>
          <p:cNvSpPr/>
          <p:nvPr/>
        </p:nvSpPr>
        <p:spPr>
          <a:xfrm>
            <a:off x="4338192" y="4987835"/>
            <a:ext cx="530972" cy="412232"/>
          </a:xfrm>
          <a:custGeom>
            <a:avLst/>
            <a:gdLst/>
            <a:ahLst/>
            <a:cxnLst/>
            <a:rect l="l" t="t" r="r" b="b"/>
            <a:pathLst>
              <a:path w="530972" h="412232">
                <a:moveTo>
                  <a:pt x="0" y="0"/>
                </a:moveTo>
                <a:lnTo>
                  <a:pt x="530972" y="0"/>
                </a:lnTo>
                <a:lnTo>
                  <a:pt x="530972" y="412231"/>
                </a:lnTo>
                <a:lnTo>
                  <a:pt x="0" y="4122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2" name="Freeform 22"/>
          <p:cNvSpPr/>
          <p:nvPr/>
        </p:nvSpPr>
        <p:spPr>
          <a:xfrm>
            <a:off x="6359314" y="5034736"/>
            <a:ext cx="345226" cy="412232"/>
          </a:xfrm>
          <a:custGeom>
            <a:avLst/>
            <a:gdLst/>
            <a:ahLst/>
            <a:cxnLst/>
            <a:rect l="l" t="t" r="r" b="b"/>
            <a:pathLst>
              <a:path w="345226" h="412232">
                <a:moveTo>
                  <a:pt x="0" y="0"/>
                </a:moveTo>
                <a:lnTo>
                  <a:pt x="345226" y="0"/>
                </a:lnTo>
                <a:lnTo>
                  <a:pt x="345226" y="412231"/>
                </a:lnTo>
                <a:lnTo>
                  <a:pt x="0" y="41223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3" name="Freeform 23"/>
          <p:cNvSpPr/>
          <p:nvPr/>
        </p:nvSpPr>
        <p:spPr>
          <a:xfrm>
            <a:off x="2345463" y="8719064"/>
            <a:ext cx="703052" cy="726863"/>
          </a:xfrm>
          <a:custGeom>
            <a:avLst/>
            <a:gdLst/>
            <a:ahLst/>
            <a:cxnLst/>
            <a:rect l="l" t="t" r="r" b="b"/>
            <a:pathLst>
              <a:path w="703052" h="726863">
                <a:moveTo>
                  <a:pt x="0" y="0"/>
                </a:moveTo>
                <a:lnTo>
                  <a:pt x="703052" y="0"/>
                </a:lnTo>
                <a:lnTo>
                  <a:pt x="703052" y="726863"/>
                </a:lnTo>
                <a:lnTo>
                  <a:pt x="0" y="7268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4" name="Freeform 24"/>
          <p:cNvSpPr/>
          <p:nvPr/>
        </p:nvSpPr>
        <p:spPr>
          <a:xfrm flipH="1">
            <a:off x="756285" y="8241332"/>
            <a:ext cx="703052" cy="726863"/>
          </a:xfrm>
          <a:custGeom>
            <a:avLst/>
            <a:gdLst/>
            <a:ahLst/>
            <a:cxnLst/>
            <a:rect l="l" t="t" r="r" b="b"/>
            <a:pathLst>
              <a:path w="703052" h="726863">
                <a:moveTo>
                  <a:pt x="703052" y="0"/>
                </a:moveTo>
                <a:lnTo>
                  <a:pt x="0" y="0"/>
                </a:lnTo>
                <a:lnTo>
                  <a:pt x="0" y="726864"/>
                </a:lnTo>
                <a:lnTo>
                  <a:pt x="703052" y="726864"/>
                </a:lnTo>
                <a:lnTo>
                  <a:pt x="70305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5" name="Group 25"/>
          <p:cNvGrpSpPr/>
          <p:nvPr/>
        </p:nvGrpSpPr>
        <p:grpSpPr>
          <a:xfrm>
            <a:off x="1544056" y="7543309"/>
            <a:ext cx="934551" cy="975730"/>
            <a:chOff x="0" y="0"/>
            <a:chExt cx="1246068" cy="1300974"/>
          </a:xfrm>
        </p:grpSpPr>
        <p:sp>
          <p:nvSpPr>
            <p:cNvPr id="26" name="TextBox 26"/>
            <p:cNvSpPr txBox="1"/>
            <p:nvPr/>
          </p:nvSpPr>
          <p:spPr>
            <a:xfrm>
              <a:off x="0" y="564809"/>
              <a:ext cx="1246068" cy="736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28"/>
                </a:lnSpc>
                <a:spcBef>
                  <a:spcPct val="0"/>
                </a:spcBef>
              </a:pPr>
              <a:r>
                <a:rPr lang="en-US" sz="1097">
                  <a:solidFill>
                    <a:srgbClr val="000000"/>
                  </a:solidFill>
                  <a:latin typeface="Libre Baskerville"/>
                </a:rPr>
                <a:t>EN SAVOIR PLUS SUR LES PORCS</a:t>
              </a:r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492977" cy="553907"/>
            </a:xfrm>
            <a:custGeom>
              <a:avLst/>
              <a:gdLst/>
              <a:ahLst/>
              <a:cxnLst/>
              <a:rect l="l" t="t" r="r" b="b"/>
              <a:pathLst>
                <a:path w="492977" h="553907">
                  <a:moveTo>
                    <a:pt x="0" y="0"/>
                  </a:moveTo>
                  <a:lnTo>
                    <a:pt x="492977" y="0"/>
                  </a:lnTo>
                  <a:lnTo>
                    <a:pt x="492977" y="553907"/>
                  </a:lnTo>
                  <a:lnTo>
                    <a:pt x="0" y="5539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2011332" y="4268053"/>
            <a:ext cx="3418153" cy="192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"/>
              </a:lnSpc>
              <a:spcBef>
                <a:spcPct val="0"/>
              </a:spcBef>
            </a:pPr>
            <a:r>
              <a:rPr lang="en-US" sz="1098">
                <a:solidFill>
                  <a:srgbClr val="000000"/>
                </a:solidFill>
                <a:latin typeface="Libre Baskerville Bold"/>
              </a:rPr>
              <a:t>L'élevage de porcs en France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794571" y="501989"/>
            <a:ext cx="3836432" cy="315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4"/>
              </a:lnSpc>
              <a:spcBef>
                <a:spcPct val="0"/>
              </a:spcBef>
            </a:pPr>
            <a:r>
              <a:rPr lang="en-US" sz="1898">
                <a:solidFill>
                  <a:srgbClr val="000000"/>
                </a:solidFill>
                <a:latin typeface="Libre Baskerville"/>
              </a:rPr>
              <a:t>Les porcs de [nom de la ferme]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1640" y="9530171"/>
            <a:ext cx="1588409" cy="1037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9"/>
              </a:lnSpc>
              <a:spcBef>
                <a:spcPct val="0"/>
              </a:spcBef>
            </a:pPr>
            <a:r>
              <a:rPr lang="en-US" sz="1198">
                <a:solidFill>
                  <a:srgbClr val="000000"/>
                </a:solidFill>
                <a:latin typeface="Libre Baskerville"/>
              </a:rPr>
              <a:t>Les races principales de porcs sont le Large White, le Landrace français et le Piétrain.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823021" y="9673295"/>
            <a:ext cx="2234433" cy="827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9"/>
              </a:lnSpc>
              <a:spcBef>
                <a:spcPct val="0"/>
              </a:spcBef>
            </a:pPr>
            <a:r>
              <a:rPr lang="en-US" sz="1198">
                <a:solidFill>
                  <a:srgbClr val="000000"/>
                </a:solidFill>
                <a:latin typeface="Libre Baskerville"/>
              </a:rPr>
              <a:t>La viande de porc est la première viande consommé en France, qui est le 3ème pays producteur en Europe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902848" y="2343416"/>
            <a:ext cx="3932633" cy="453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7"/>
              </a:lnSpc>
            </a:pPr>
            <a:r>
              <a:rPr lang="en-US" sz="1311">
                <a:solidFill>
                  <a:srgbClr val="000000"/>
                </a:solidFill>
                <a:latin typeface="Libre Baskerville"/>
              </a:rPr>
              <a:t>[Présentation de la ferme, des animaux, des points de vente,...]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800982" y="5015686"/>
            <a:ext cx="1015874" cy="337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0"/>
              </a:lnSpc>
              <a:spcBef>
                <a:spcPct val="0"/>
              </a:spcBef>
            </a:pPr>
            <a:r>
              <a:rPr lang="en-US" sz="998">
                <a:solidFill>
                  <a:srgbClr val="000000"/>
                </a:solidFill>
                <a:latin typeface="Libre Baskerville"/>
              </a:rPr>
              <a:t>+ mention "fermier"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70864" y="6108997"/>
            <a:ext cx="1254186" cy="382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"/>
              </a:lnSpc>
              <a:spcBef>
                <a:spcPct val="0"/>
              </a:spcBef>
            </a:pPr>
            <a:r>
              <a:rPr lang="en-US" sz="1098">
                <a:solidFill>
                  <a:srgbClr val="000000"/>
                </a:solidFill>
                <a:latin typeface="Libre Baskerville Bold"/>
              </a:rPr>
              <a:t>Caractéristiques principales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67605" y="7298910"/>
            <a:ext cx="6008934" cy="149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1"/>
              </a:lnSpc>
              <a:spcBef>
                <a:spcPct val="0"/>
              </a:spcBef>
            </a:pPr>
            <a:r>
              <a:rPr lang="en-US" sz="898" u="sng">
                <a:solidFill>
                  <a:srgbClr val="000000"/>
                </a:solidFill>
                <a:latin typeface="Libre Baskerville"/>
              </a:rPr>
              <a:t>En savoir plus</a:t>
            </a:r>
            <a:r>
              <a:rPr lang="en-US" sz="898">
                <a:solidFill>
                  <a:srgbClr val="000000"/>
                </a:solidFill>
                <a:latin typeface="Libre Baskerville"/>
              </a:rPr>
              <a:t> : </a:t>
            </a:r>
            <a:r>
              <a:rPr lang="en-US" sz="898" u="sng">
                <a:solidFill>
                  <a:srgbClr val="000000"/>
                </a:solidFill>
                <a:latin typeface="Libre Baskerville"/>
                <a:hlinkClick r:id="rId10" tooltip="https://agriculture.gouv.fr/le-bien-etre-et-la-protection-des-porcs"/>
              </a:rPr>
              <a:t>agriculture.gouv.fr/le-bien-etre-et-la-protection-des-porcs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4057454" y="8847490"/>
            <a:ext cx="3578672" cy="1246231"/>
            <a:chOff x="0" y="0"/>
            <a:chExt cx="4771563" cy="1661641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4771563" cy="1661641"/>
              <a:chOff x="0" y="0"/>
              <a:chExt cx="1282032" cy="446453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1282032" cy="446453"/>
              </a:xfrm>
              <a:custGeom>
                <a:avLst/>
                <a:gdLst/>
                <a:ahLst/>
                <a:cxnLst/>
                <a:rect l="l" t="t" r="r" b="b"/>
                <a:pathLst>
                  <a:path w="1282032" h="446453">
                    <a:moveTo>
                      <a:pt x="641016" y="0"/>
                    </a:moveTo>
                    <a:cubicBezTo>
                      <a:pt x="286993" y="0"/>
                      <a:pt x="0" y="99942"/>
                      <a:pt x="0" y="223226"/>
                    </a:cubicBezTo>
                    <a:cubicBezTo>
                      <a:pt x="0" y="346511"/>
                      <a:pt x="286993" y="446453"/>
                      <a:pt x="641016" y="446453"/>
                    </a:cubicBezTo>
                    <a:cubicBezTo>
                      <a:pt x="995039" y="446453"/>
                      <a:pt x="1282032" y="346511"/>
                      <a:pt x="1282032" y="223226"/>
                    </a:cubicBezTo>
                    <a:cubicBezTo>
                      <a:pt x="1282032" y="99942"/>
                      <a:pt x="995039" y="0"/>
                      <a:pt x="641016" y="0"/>
                    </a:cubicBezTo>
                    <a:close/>
                  </a:path>
                </a:pathLst>
              </a:custGeom>
              <a:solidFill>
                <a:srgbClr val="F7EBD2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120191" y="13280"/>
                <a:ext cx="1041651" cy="3913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32"/>
                  </a:lnSpc>
                </a:pPr>
                <a:endParaRPr/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439759" y="247105"/>
              <a:ext cx="4004174" cy="13580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0"/>
                </a:lnSpc>
                <a:spcBef>
                  <a:spcPct val="0"/>
                </a:spcBef>
              </a:pPr>
              <a:r>
                <a:rPr lang="en-US" sz="998">
                  <a:solidFill>
                    <a:srgbClr val="000000"/>
                  </a:solidFill>
                  <a:latin typeface="Libre Baskerville"/>
                </a:rPr>
                <a:t>Les élevages peuvent être mixtes avec des truies qui font des porcelets, ensuite engraissés comme porcs charcutiers. Sinon, les porcelets peuvent être vendus à d'autres élevages spécialisés dans l'engraissement des porcs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236990" y="10252721"/>
            <a:ext cx="1288779" cy="361256"/>
            <a:chOff x="0" y="0"/>
            <a:chExt cx="1718372" cy="48167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566676" cy="481675"/>
            </a:xfrm>
            <a:custGeom>
              <a:avLst/>
              <a:gdLst/>
              <a:ahLst/>
              <a:cxnLst/>
              <a:rect l="l" t="t" r="r" b="b"/>
              <a:pathLst>
                <a:path w="566676" h="481675">
                  <a:moveTo>
                    <a:pt x="0" y="0"/>
                  </a:moveTo>
                  <a:lnTo>
                    <a:pt x="566676" y="0"/>
                  </a:lnTo>
                  <a:lnTo>
                    <a:pt x="566676" y="481675"/>
                  </a:lnTo>
                  <a:lnTo>
                    <a:pt x="0" y="481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700563" y="18621"/>
              <a:ext cx="433851" cy="444432"/>
            </a:xfrm>
            <a:custGeom>
              <a:avLst/>
              <a:gdLst/>
              <a:ahLst/>
              <a:cxnLst/>
              <a:rect l="l" t="t" r="r" b="b"/>
              <a:pathLst>
                <a:path w="433851" h="444432">
                  <a:moveTo>
                    <a:pt x="0" y="0"/>
                  </a:moveTo>
                  <a:lnTo>
                    <a:pt x="433851" y="0"/>
                  </a:lnTo>
                  <a:lnTo>
                    <a:pt x="433851" y="444433"/>
                  </a:lnTo>
                  <a:lnTo>
                    <a:pt x="0" y="4444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1272254" y="18621"/>
              <a:ext cx="446118" cy="437195"/>
            </a:xfrm>
            <a:custGeom>
              <a:avLst/>
              <a:gdLst/>
              <a:ahLst/>
              <a:cxnLst/>
              <a:rect l="l" t="t" r="r" b="b"/>
              <a:pathLst>
                <a:path w="446118" h="437195">
                  <a:moveTo>
                    <a:pt x="0" y="0"/>
                  </a:moveTo>
                  <a:lnTo>
                    <a:pt x="446118" y="0"/>
                  </a:lnTo>
                  <a:lnTo>
                    <a:pt x="446118" y="437196"/>
                  </a:lnTo>
                  <a:lnTo>
                    <a:pt x="0" y="437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67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4328468" y="10233750"/>
            <a:ext cx="1842103" cy="462825"/>
            <a:chOff x="0" y="0"/>
            <a:chExt cx="2456138" cy="617100"/>
          </a:xfrm>
        </p:grpSpPr>
        <p:sp>
          <p:nvSpPr>
            <p:cNvPr id="46" name="Freeform 46"/>
            <p:cNvSpPr/>
            <p:nvPr/>
          </p:nvSpPr>
          <p:spPr>
            <a:xfrm>
              <a:off x="1329561" y="0"/>
              <a:ext cx="647658" cy="617100"/>
            </a:xfrm>
            <a:custGeom>
              <a:avLst/>
              <a:gdLst/>
              <a:ahLst/>
              <a:cxnLst/>
              <a:rect l="l" t="t" r="r" b="b"/>
              <a:pathLst>
                <a:path w="647658" h="617100">
                  <a:moveTo>
                    <a:pt x="0" y="0"/>
                  </a:moveTo>
                  <a:lnTo>
                    <a:pt x="647657" y="0"/>
                  </a:lnTo>
                  <a:lnTo>
                    <a:pt x="647657" y="617100"/>
                  </a:lnTo>
                  <a:lnTo>
                    <a:pt x="0" y="617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1949593" y="194487"/>
              <a:ext cx="506545" cy="307318"/>
            </a:xfrm>
            <a:custGeom>
              <a:avLst/>
              <a:gdLst/>
              <a:ahLst/>
              <a:cxnLst/>
              <a:rect l="l" t="t" r="r" b="b"/>
              <a:pathLst>
                <a:path w="506545" h="307318">
                  <a:moveTo>
                    <a:pt x="0" y="0"/>
                  </a:moveTo>
                  <a:lnTo>
                    <a:pt x="506545" y="0"/>
                  </a:lnTo>
                  <a:lnTo>
                    <a:pt x="506545" y="307318"/>
                  </a:lnTo>
                  <a:lnTo>
                    <a:pt x="0" y="3073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t="-43206" r="-4019" b="-49749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0" y="119610"/>
              <a:ext cx="1350326" cy="457072"/>
            </a:xfrm>
            <a:custGeom>
              <a:avLst/>
              <a:gdLst/>
              <a:ahLst/>
              <a:cxnLst/>
              <a:rect l="l" t="t" r="r" b="b"/>
              <a:pathLst>
                <a:path w="1350326" h="457072">
                  <a:moveTo>
                    <a:pt x="0" y="0"/>
                  </a:moveTo>
                  <a:lnTo>
                    <a:pt x="1350326" y="0"/>
                  </a:lnTo>
                  <a:lnTo>
                    <a:pt x="1350326" y="457072"/>
                  </a:lnTo>
                  <a:lnTo>
                    <a:pt x="0" y="457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r="-664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Personnalisé</PresentationFormat>
  <Paragraphs>21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Libre Baskerville Bold</vt:lpstr>
      <vt:lpstr>Libre Baskerville</vt:lpstr>
      <vt:lpstr>Calibri</vt:lpstr>
      <vt:lpstr>Arial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Annexe fiches synthèses</dc:title>
  <cp:lastModifiedBy>Lise Pinaqui</cp:lastModifiedBy>
  <cp:revision>1</cp:revision>
  <dcterms:created xsi:type="dcterms:W3CDTF">2006-08-16T00:00:00Z</dcterms:created>
  <dcterms:modified xsi:type="dcterms:W3CDTF">2023-12-22T12:34:39Z</dcterms:modified>
  <dc:identifier>DAFrIV9Nn04</dc:identifier>
</cp:coreProperties>
</file>