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Libre Baskerville" panose="02000000000000000000" pitchFamily="2" charset="0"/>
      <p:regular r:id="rId7"/>
      <p:bold r:id="rId8"/>
      <p:italic r:id="rId9"/>
    </p:embeddedFont>
    <p:embeddedFont>
      <p:font typeface="Libre Baskerville Bold" panose="02000000000000000000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2635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5" Type="http://schemas.microsoft.com/office/2016/11/relationships/changesInfo" Target="changesInfos/changesInfo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e Pinaqui" userId="3b2c6803-1ed7-4ecd-923b-375509969e9d" providerId="ADAL" clId="{9F611301-0649-4201-8074-D38FAF6328E3}"/>
    <pc:docChg chg="delSld">
      <pc:chgData name="Lise Pinaqui" userId="3b2c6803-1ed7-4ecd-923b-375509969e9d" providerId="ADAL" clId="{9F611301-0649-4201-8074-D38FAF6328E3}" dt="2023-12-22T12:33:52.009" v="3" actId="47"/>
      <pc:docMkLst>
        <pc:docMk/>
      </pc:docMkLst>
      <pc:sldChg chg="del">
        <pc:chgData name="Lise Pinaqui" userId="3b2c6803-1ed7-4ecd-923b-375509969e9d" providerId="ADAL" clId="{9F611301-0649-4201-8074-D38FAF6328E3}" dt="2023-12-22T12:33:44.397" v="0" actId="47"/>
        <pc:sldMkLst>
          <pc:docMk/>
          <pc:sldMk cId="0" sldId="256"/>
        </pc:sldMkLst>
      </pc:sldChg>
      <pc:sldChg chg="del">
        <pc:chgData name="Lise Pinaqui" userId="3b2c6803-1ed7-4ecd-923b-375509969e9d" providerId="ADAL" clId="{9F611301-0649-4201-8074-D38FAF6328E3}" dt="2023-12-22T12:33:46.346" v="1" actId="47"/>
        <pc:sldMkLst>
          <pc:docMk/>
          <pc:sldMk cId="0" sldId="257"/>
        </pc:sldMkLst>
      </pc:sldChg>
      <pc:sldChg chg="del">
        <pc:chgData name="Lise Pinaqui" userId="3b2c6803-1ed7-4ecd-923b-375509969e9d" providerId="ADAL" clId="{9F611301-0649-4201-8074-D38FAF6328E3}" dt="2023-12-22T12:33:48.910" v="2" actId="47"/>
        <pc:sldMkLst>
          <pc:docMk/>
          <pc:sldMk cId="0" sldId="258"/>
        </pc:sldMkLst>
      </pc:sldChg>
      <pc:sldChg chg="del">
        <pc:chgData name="Lise Pinaqui" userId="3b2c6803-1ed7-4ecd-923b-375509969e9d" providerId="ADAL" clId="{9F611301-0649-4201-8074-D38FAF6328E3}" dt="2023-12-22T12:33:52.009" v="3" actId="47"/>
        <pc:sldMkLst>
          <pc:docMk/>
          <pc:sldMk cId="0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38444" y="6937570"/>
            <a:ext cx="2322871" cy="1707310"/>
          </a:xfrm>
          <a:custGeom>
            <a:avLst/>
            <a:gdLst/>
            <a:ahLst/>
            <a:cxnLst/>
            <a:rect l="l" t="t" r="r" b="b"/>
            <a:pathLst>
              <a:path w="2322871" h="1707310">
                <a:moveTo>
                  <a:pt x="0" y="0"/>
                </a:moveTo>
                <a:lnTo>
                  <a:pt x="2322871" y="0"/>
                </a:lnTo>
                <a:lnTo>
                  <a:pt x="2322871" y="1707310"/>
                </a:lnTo>
                <a:lnTo>
                  <a:pt x="0" y="17073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6991278" y="8049041"/>
            <a:ext cx="563557" cy="479023"/>
          </a:xfrm>
          <a:custGeom>
            <a:avLst/>
            <a:gdLst/>
            <a:ahLst/>
            <a:cxnLst/>
            <a:rect l="l" t="t" r="r" b="b"/>
            <a:pathLst>
              <a:path w="563557" h="479023">
                <a:moveTo>
                  <a:pt x="0" y="0"/>
                </a:moveTo>
                <a:lnTo>
                  <a:pt x="563557" y="0"/>
                </a:lnTo>
                <a:lnTo>
                  <a:pt x="563557" y="479023"/>
                </a:lnTo>
                <a:lnTo>
                  <a:pt x="0" y="4790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7123373" y="8664973"/>
            <a:ext cx="431463" cy="441986"/>
          </a:xfrm>
          <a:custGeom>
            <a:avLst/>
            <a:gdLst/>
            <a:ahLst/>
            <a:cxnLst/>
            <a:rect l="l" t="t" r="r" b="b"/>
            <a:pathLst>
              <a:path w="431463" h="441986">
                <a:moveTo>
                  <a:pt x="0" y="0"/>
                </a:moveTo>
                <a:lnTo>
                  <a:pt x="431462" y="0"/>
                </a:lnTo>
                <a:lnTo>
                  <a:pt x="431462" y="441986"/>
                </a:lnTo>
                <a:lnTo>
                  <a:pt x="0" y="4419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7119188" y="9240309"/>
            <a:ext cx="443662" cy="434789"/>
          </a:xfrm>
          <a:custGeom>
            <a:avLst/>
            <a:gdLst/>
            <a:ahLst/>
            <a:cxnLst/>
            <a:rect l="l" t="t" r="r" b="b"/>
            <a:pathLst>
              <a:path w="443662" h="434789">
                <a:moveTo>
                  <a:pt x="0" y="0"/>
                </a:moveTo>
                <a:lnTo>
                  <a:pt x="443662" y="0"/>
                </a:lnTo>
                <a:lnTo>
                  <a:pt x="443662" y="434789"/>
                </a:lnTo>
                <a:lnTo>
                  <a:pt x="0" y="4347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7000"/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 flipH="1">
            <a:off x="132147" y="328932"/>
            <a:ext cx="756285" cy="690110"/>
          </a:xfrm>
          <a:custGeom>
            <a:avLst/>
            <a:gdLst/>
            <a:ahLst/>
            <a:cxnLst/>
            <a:rect l="l" t="t" r="r" b="b"/>
            <a:pathLst>
              <a:path w="756285" h="690110">
                <a:moveTo>
                  <a:pt x="756285" y="0"/>
                </a:moveTo>
                <a:lnTo>
                  <a:pt x="0" y="0"/>
                </a:lnTo>
                <a:lnTo>
                  <a:pt x="0" y="690110"/>
                </a:lnTo>
                <a:lnTo>
                  <a:pt x="756285" y="690110"/>
                </a:lnTo>
                <a:lnTo>
                  <a:pt x="756285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6547653" y="328932"/>
            <a:ext cx="756285" cy="690110"/>
          </a:xfrm>
          <a:custGeom>
            <a:avLst/>
            <a:gdLst/>
            <a:ahLst/>
            <a:cxnLst/>
            <a:rect l="l" t="t" r="r" b="b"/>
            <a:pathLst>
              <a:path w="756285" h="690110">
                <a:moveTo>
                  <a:pt x="0" y="0"/>
                </a:moveTo>
                <a:lnTo>
                  <a:pt x="756285" y="0"/>
                </a:lnTo>
                <a:lnTo>
                  <a:pt x="756285" y="690110"/>
                </a:lnTo>
                <a:lnTo>
                  <a:pt x="0" y="6901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 flipH="1">
            <a:off x="451432" y="8454680"/>
            <a:ext cx="874001" cy="797526"/>
          </a:xfrm>
          <a:custGeom>
            <a:avLst/>
            <a:gdLst/>
            <a:ahLst/>
            <a:cxnLst/>
            <a:rect l="l" t="t" r="r" b="b"/>
            <a:pathLst>
              <a:path w="874001" h="797526">
                <a:moveTo>
                  <a:pt x="874001" y="0"/>
                </a:moveTo>
                <a:lnTo>
                  <a:pt x="0" y="0"/>
                </a:lnTo>
                <a:lnTo>
                  <a:pt x="0" y="797526"/>
                </a:lnTo>
                <a:lnTo>
                  <a:pt x="874001" y="797526"/>
                </a:lnTo>
                <a:lnTo>
                  <a:pt x="87400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 flipH="1" flipV="1">
            <a:off x="1620049" y="8853443"/>
            <a:ext cx="2732496" cy="2008385"/>
          </a:xfrm>
          <a:custGeom>
            <a:avLst/>
            <a:gdLst/>
            <a:ahLst/>
            <a:cxnLst/>
            <a:rect l="l" t="t" r="r" b="b"/>
            <a:pathLst>
              <a:path w="2732496" h="2008385">
                <a:moveTo>
                  <a:pt x="2732496" y="2008385"/>
                </a:moveTo>
                <a:lnTo>
                  <a:pt x="0" y="2008385"/>
                </a:lnTo>
                <a:lnTo>
                  <a:pt x="0" y="0"/>
                </a:lnTo>
                <a:lnTo>
                  <a:pt x="2732496" y="0"/>
                </a:lnTo>
                <a:lnTo>
                  <a:pt x="2732496" y="200838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 flipH="1" flipV="1">
            <a:off x="-232543" y="9252206"/>
            <a:ext cx="2204117" cy="1620026"/>
          </a:xfrm>
          <a:custGeom>
            <a:avLst/>
            <a:gdLst/>
            <a:ahLst/>
            <a:cxnLst/>
            <a:rect l="l" t="t" r="r" b="b"/>
            <a:pathLst>
              <a:path w="2204117" h="1620026">
                <a:moveTo>
                  <a:pt x="2204117" y="1620026"/>
                </a:moveTo>
                <a:lnTo>
                  <a:pt x="0" y="1620026"/>
                </a:lnTo>
                <a:lnTo>
                  <a:pt x="0" y="0"/>
                </a:lnTo>
                <a:lnTo>
                  <a:pt x="2204117" y="0"/>
                </a:lnTo>
                <a:lnTo>
                  <a:pt x="2204117" y="1620026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1971574" y="8129301"/>
            <a:ext cx="874001" cy="797526"/>
          </a:xfrm>
          <a:custGeom>
            <a:avLst/>
            <a:gdLst/>
            <a:ahLst/>
            <a:cxnLst/>
            <a:rect l="l" t="t" r="r" b="b"/>
            <a:pathLst>
              <a:path w="874001" h="797526">
                <a:moveTo>
                  <a:pt x="0" y="0"/>
                </a:moveTo>
                <a:lnTo>
                  <a:pt x="874001" y="0"/>
                </a:lnTo>
                <a:lnTo>
                  <a:pt x="874001" y="797526"/>
                </a:lnTo>
                <a:lnTo>
                  <a:pt x="0" y="7975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2" name="Group 12"/>
          <p:cNvGrpSpPr/>
          <p:nvPr/>
        </p:nvGrpSpPr>
        <p:grpSpPr>
          <a:xfrm>
            <a:off x="4057454" y="8060558"/>
            <a:ext cx="2863493" cy="1585770"/>
            <a:chOff x="0" y="0"/>
            <a:chExt cx="3817991" cy="2114360"/>
          </a:xfrm>
        </p:grpSpPr>
        <p:sp>
          <p:nvSpPr>
            <p:cNvPr id="13" name="Freeform 13"/>
            <p:cNvSpPr/>
            <p:nvPr/>
          </p:nvSpPr>
          <p:spPr>
            <a:xfrm>
              <a:off x="0" y="38499"/>
              <a:ext cx="891185" cy="2075861"/>
            </a:xfrm>
            <a:custGeom>
              <a:avLst/>
              <a:gdLst/>
              <a:ahLst/>
              <a:cxnLst/>
              <a:rect l="l" t="t" r="r" b="b"/>
              <a:pathLst>
                <a:path w="891185" h="2075861">
                  <a:moveTo>
                    <a:pt x="0" y="0"/>
                  </a:moveTo>
                  <a:lnTo>
                    <a:pt x="891185" y="0"/>
                  </a:lnTo>
                  <a:lnTo>
                    <a:pt x="891185" y="2075861"/>
                  </a:lnTo>
                  <a:lnTo>
                    <a:pt x="0" y="20758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60497" y="1507851"/>
              <a:ext cx="765961" cy="534242"/>
              <a:chOff x="0" y="0"/>
              <a:chExt cx="219327" cy="152976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19327" cy="152976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152976">
                    <a:moveTo>
                      <a:pt x="0" y="0"/>
                    </a:moveTo>
                    <a:lnTo>
                      <a:pt x="219327" y="0"/>
                    </a:lnTo>
                    <a:lnTo>
                      <a:pt x="219327" y="152976"/>
                    </a:lnTo>
                    <a:lnTo>
                      <a:pt x="0" y="15297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19050"/>
                <a:ext cx="219327" cy="1720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1"/>
                  </a:lnSpc>
                </a:pPr>
                <a:r>
                  <a:rPr lang="en-US" sz="898">
                    <a:solidFill>
                      <a:srgbClr val="000000"/>
                    </a:solidFill>
                    <a:latin typeface="Libre Baskerville"/>
                  </a:rPr>
                  <a:t>LAIT ENTIER</a:t>
                </a:r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2916078" y="0"/>
              <a:ext cx="901913" cy="2100849"/>
            </a:xfrm>
            <a:custGeom>
              <a:avLst/>
              <a:gdLst/>
              <a:ahLst/>
              <a:cxnLst/>
              <a:rect l="l" t="t" r="r" b="b"/>
              <a:pathLst>
                <a:path w="901913" h="2100849">
                  <a:moveTo>
                    <a:pt x="0" y="0"/>
                  </a:moveTo>
                  <a:lnTo>
                    <a:pt x="901913" y="0"/>
                  </a:lnTo>
                  <a:lnTo>
                    <a:pt x="901913" y="2100849"/>
                  </a:lnTo>
                  <a:lnTo>
                    <a:pt x="0" y="21008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2958880" y="1461004"/>
              <a:ext cx="816308" cy="569357"/>
              <a:chOff x="0" y="0"/>
              <a:chExt cx="219327" cy="152976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219327" cy="152976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152976">
                    <a:moveTo>
                      <a:pt x="0" y="0"/>
                    </a:moveTo>
                    <a:lnTo>
                      <a:pt x="219327" y="0"/>
                    </a:lnTo>
                    <a:lnTo>
                      <a:pt x="219327" y="152976"/>
                    </a:lnTo>
                    <a:lnTo>
                      <a:pt x="0" y="15297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19050"/>
                <a:ext cx="219327" cy="172026"/>
              </a:xfrm>
              <a:prstGeom prst="rect">
                <a:avLst/>
              </a:prstGeom>
            </p:spPr>
            <p:txBody>
              <a:bodyPr lIns="54139" tIns="54139" rIns="54139" bIns="54139" rtlCol="0" anchor="ctr"/>
              <a:lstStyle/>
              <a:p>
                <a:pPr algn="ctr">
                  <a:lnSpc>
                    <a:spcPts val="1251"/>
                  </a:lnSpc>
                </a:pPr>
                <a:r>
                  <a:rPr lang="en-US" sz="898">
                    <a:solidFill>
                      <a:srgbClr val="000000"/>
                    </a:solidFill>
                    <a:latin typeface="Libre Baskerville"/>
                  </a:rPr>
                  <a:t>LAIT BIO*</a:t>
                </a:r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980085" y="6872"/>
              <a:ext cx="904763" cy="2107488"/>
            </a:xfrm>
            <a:custGeom>
              <a:avLst/>
              <a:gdLst/>
              <a:ahLst/>
              <a:cxnLst/>
              <a:rect l="l" t="t" r="r" b="b"/>
              <a:pathLst>
                <a:path w="904763" h="2107488">
                  <a:moveTo>
                    <a:pt x="0" y="0"/>
                  </a:moveTo>
                  <a:lnTo>
                    <a:pt x="904763" y="0"/>
                  </a:lnTo>
                  <a:lnTo>
                    <a:pt x="904763" y="2107488"/>
                  </a:lnTo>
                  <a:lnTo>
                    <a:pt x="0" y="21074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grpSp>
          <p:nvGrpSpPr>
            <p:cNvPr id="22" name="Group 22"/>
            <p:cNvGrpSpPr/>
            <p:nvPr/>
          </p:nvGrpSpPr>
          <p:grpSpPr>
            <a:xfrm>
              <a:off x="1044150" y="1464803"/>
              <a:ext cx="769201" cy="576030"/>
              <a:chOff x="0" y="0"/>
              <a:chExt cx="204276" cy="15297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204276" cy="152976"/>
              </a:xfrm>
              <a:custGeom>
                <a:avLst/>
                <a:gdLst/>
                <a:ahLst/>
                <a:cxnLst/>
                <a:rect l="l" t="t" r="r" b="b"/>
                <a:pathLst>
                  <a:path w="204276" h="152976">
                    <a:moveTo>
                      <a:pt x="0" y="0"/>
                    </a:moveTo>
                    <a:lnTo>
                      <a:pt x="204276" y="0"/>
                    </a:lnTo>
                    <a:lnTo>
                      <a:pt x="204276" y="152976"/>
                    </a:lnTo>
                    <a:lnTo>
                      <a:pt x="0" y="15297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19050"/>
                <a:ext cx="204276" cy="172026"/>
              </a:xfrm>
              <a:prstGeom prst="rect">
                <a:avLst/>
              </a:prstGeom>
            </p:spPr>
            <p:txBody>
              <a:bodyPr lIns="54774" tIns="54774" rIns="54774" bIns="54774" rtlCol="0" anchor="ctr"/>
              <a:lstStyle/>
              <a:p>
                <a:pPr algn="ctr">
                  <a:lnSpc>
                    <a:spcPts val="972"/>
                  </a:lnSpc>
                </a:pPr>
                <a:r>
                  <a:rPr lang="en-US" sz="698">
                    <a:solidFill>
                      <a:srgbClr val="000000"/>
                    </a:solidFill>
                    <a:latin typeface="Libre Baskerville"/>
                  </a:rPr>
                  <a:t>LAIT DEMI ECREME</a:t>
                </a:r>
              </a:p>
            </p:txBody>
          </p:sp>
        </p:grpSp>
        <p:sp>
          <p:nvSpPr>
            <p:cNvPr id="25" name="Freeform 25"/>
            <p:cNvSpPr/>
            <p:nvPr/>
          </p:nvSpPr>
          <p:spPr>
            <a:xfrm>
              <a:off x="1966315" y="6872"/>
              <a:ext cx="898962" cy="2093977"/>
            </a:xfrm>
            <a:custGeom>
              <a:avLst/>
              <a:gdLst/>
              <a:ahLst/>
              <a:cxnLst/>
              <a:rect l="l" t="t" r="r" b="b"/>
              <a:pathLst>
                <a:path w="898962" h="2093977">
                  <a:moveTo>
                    <a:pt x="0" y="0"/>
                  </a:moveTo>
                  <a:lnTo>
                    <a:pt x="898963" y="0"/>
                  </a:lnTo>
                  <a:lnTo>
                    <a:pt x="898963" y="2093977"/>
                  </a:lnTo>
                  <a:lnTo>
                    <a:pt x="0" y="2093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2007643" y="1461004"/>
              <a:ext cx="816308" cy="569357"/>
              <a:chOff x="0" y="0"/>
              <a:chExt cx="219327" cy="15297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219327" cy="152976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152976">
                    <a:moveTo>
                      <a:pt x="0" y="0"/>
                    </a:moveTo>
                    <a:lnTo>
                      <a:pt x="219327" y="0"/>
                    </a:lnTo>
                    <a:lnTo>
                      <a:pt x="219327" y="152976"/>
                    </a:lnTo>
                    <a:lnTo>
                      <a:pt x="0" y="15297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19050"/>
                <a:ext cx="219327" cy="172026"/>
              </a:xfrm>
              <a:prstGeom prst="rect">
                <a:avLst/>
              </a:prstGeom>
            </p:spPr>
            <p:txBody>
              <a:bodyPr lIns="54139" tIns="54139" rIns="54139" bIns="54139" rtlCol="0" anchor="ctr"/>
              <a:lstStyle/>
              <a:p>
                <a:pPr algn="ctr">
                  <a:lnSpc>
                    <a:spcPts val="1112"/>
                  </a:lnSpc>
                </a:pPr>
                <a:r>
                  <a:rPr lang="en-US" sz="798">
                    <a:solidFill>
                      <a:srgbClr val="000000"/>
                    </a:solidFill>
                    <a:latin typeface="Libre Baskerville"/>
                  </a:rPr>
                  <a:t>LAIT ECREME</a:t>
                </a:r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195530" y="4056344"/>
            <a:ext cx="7171791" cy="2881804"/>
            <a:chOff x="0" y="0"/>
            <a:chExt cx="9562388" cy="3842406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9562388" cy="3822498"/>
              <a:chOff x="0" y="0"/>
              <a:chExt cx="2569239" cy="1027036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2569239" cy="1027036"/>
              </a:xfrm>
              <a:custGeom>
                <a:avLst/>
                <a:gdLst/>
                <a:ahLst/>
                <a:cxnLst/>
                <a:rect l="l" t="t" r="r" b="b"/>
                <a:pathLst>
                  <a:path w="2569239" h="1027036">
                    <a:moveTo>
                      <a:pt x="39941" y="0"/>
                    </a:moveTo>
                    <a:lnTo>
                      <a:pt x="2529298" y="0"/>
                    </a:lnTo>
                    <a:cubicBezTo>
                      <a:pt x="2539891" y="0"/>
                      <a:pt x="2550050" y="4208"/>
                      <a:pt x="2557541" y="11699"/>
                    </a:cubicBezTo>
                    <a:cubicBezTo>
                      <a:pt x="2565031" y="19189"/>
                      <a:pt x="2569239" y="29348"/>
                      <a:pt x="2569239" y="39941"/>
                    </a:cubicBezTo>
                    <a:lnTo>
                      <a:pt x="2569239" y="987094"/>
                    </a:lnTo>
                    <a:cubicBezTo>
                      <a:pt x="2569239" y="1009153"/>
                      <a:pt x="2551357" y="1027036"/>
                      <a:pt x="2529298" y="1027036"/>
                    </a:cubicBezTo>
                    <a:lnTo>
                      <a:pt x="39941" y="1027036"/>
                    </a:lnTo>
                    <a:cubicBezTo>
                      <a:pt x="29348" y="1027036"/>
                      <a:pt x="19189" y="1022827"/>
                      <a:pt x="11699" y="1015337"/>
                    </a:cubicBezTo>
                    <a:cubicBezTo>
                      <a:pt x="4208" y="1007847"/>
                      <a:pt x="0" y="997687"/>
                      <a:pt x="0" y="987094"/>
                    </a:cubicBezTo>
                    <a:lnTo>
                      <a:pt x="0" y="39941"/>
                    </a:lnTo>
                    <a:cubicBezTo>
                      <a:pt x="0" y="29348"/>
                      <a:pt x="4208" y="19189"/>
                      <a:pt x="11699" y="11699"/>
                    </a:cubicBezTo>
                    <a:cubicBezTo>
                      <a:pt x="19189" y="4208"/>
                      <a:pt x="29348" y="0"/>
                      <a:pt x="39941" y="0"/>
                    </a:cubicBezTo>
                    <a:close/>
                  </a:path>
                </a:pathLst>
              </a:custGeom>
              <a:solidFill>
                <a:srgbClr val="CBE1F3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28575"/>
                <a:ext cx="2569239" cy="10556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r">
                  <a:lnSpc>
                    <a:spcPts val="1529"/>
                  </a:lnSpc>
                </a:pPr>
                <a:endParaRPr/>
              </a:p>
            </p:txBody>
          </p:sp>
        </p:grpSp>
        <p:sp>
          <p:nvSpPr>
            <p:cNvPr id="33" name="Freeform 33"/>
            <p:cNvSpPr/>
            <p:nvPr/>
          </p:nvSpPr>
          <p:spPr>
            <a:xfrm>
              <a:off x="2244137" y="137331"/>
              <a:ext cx="353865" cy="397602"/>
            </a:xfrm>
            <a:custGeom>
              <a:avLst/>
              <a:gdLst/>
              <a:ahLst/>
              <a:cxnLst/>
              <a:rect l="l" t="t" r="r" b="b"/>
              <a:pathLst>
                <a:path w="353865" h="397602">
                  <a:moveTo>
                    <a:pt x="0" y="0"/>
                  </a:moveTo>
                  <a:lnTo>
                    <a:pt x="353865" y="0"/>
                  </a:lnTo>
                  <a:lnTo>
                    <a:pt x="353865" y="397601"/>
                  </a:lnTo>
                  <a:lnTo>
                    <a:pt x="0" y="397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94554" y="655582"/>
              <a:ext cx="9323507" cy="31868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15540" lvl="1" indent="-107770" algn="ctr">
                <a:lnSpc>
                  <a:spcPts val="1390"/>
                </a:lnSpc>
                <a:buFont typeface="Arial"/>
                <a:buChar char="•"/>
              </a:pPr>
              <a:r>
                <a:rPr lang="en-US" sz="998">
                  <a:solidFill>
                    <a:srgbClr val="000000"/>
                  </a:solidFill>
                  <a:latin typeface="Libre Baskerville"/>
                </a:rPr>
                <a:t>Les </a:t>
              </a:r>
              <a:r>
                <a:rPr lang="en-US" sz="998">
                  <a:solidFill>
                    <a:srgbClr val="000000"/>
                  </a:solidFill>
                  <a:latin typeface="Libre Baskerville Bold"/>
                </a:rPr>
                <a:t>vaches laitières </a:t>
              </a:r>
              <a:r>
                <a:rPr lang="en-US" sz="998">
                  <a:solidFill>
                    <a:srgbClr val="000000"/>
                  </a:solidFill>
                  <a:latin typeface="Libre Baskerville"/>
                </a:rPr>
                <a:t>donnent naissance à un veau au moment du </a:t>
              </a:r>
              <a:r>
                <a:rPr lang="en-US" sz="998">
                  <a:solidFill>
                    <a:srgbClr val="000000"/>
                  </a:solidFill>
                  <a:latin typeface="Libre Baskerville Bold"/>
                </a:rPr>
                <a:t>vêlage</a:t>
              </a:r>
              <a:r>
                <a:rPr lang="en-US" sz="998">
                  <a:solidFill>
                    <a:srgbClr val="000000"/>
                  </a:solidFill>
                  <a:latin typeface="Libre Baskerville"/>
                </a:rPr>
                <a:t>,  après une </a:t>
              </a:r>
              <a:r>
                <a:rPr lang="en-US" sz="998">
                  <a:solidFill>
                    <a:srgbClr val="000000"/>
                  </a:solidFill>
                  <a:latin typeface="Libre Baskerville Bold"/>
                </a:rPr>
                <a:t>gestation </a:t>
              </a:r>
              <a:r>
                <a:rPr lang="en-US" sz="998">
                  <a:solidFill>
                    <a:srgbClr val="000000"/>
                  </a:solidFill>
                  <a:latin typeface="Libre Baskerville"/>
                </a:rPr>
                <a:t>de 9 mois. Le vêlage permet à la mère de produire du lait pour les humains, car le veau est élevé séparément. </a:t>
              </a:r>
            </a:p>
            <a:p>
              <a:pPr algn="ctr">
                <a:lnSpc>
                  <a:spcPts val="1390"/>
                </a:lnSpc>
              </a:pPr>
              <a:endParaRPr lang="en-US" sz="998">
                <a:solidFill>
                  <a:srgbClr val="000000"/>
                </a:solidFill>
                <a:latin typeface="Libre Baskerville"/>
              </a:endParaRPr>
            </a:p>
            <a:p>
              <a:pPr marL="215540" lvl="1" indent="-107770" algn="ctr">
                <a:lnSpc>
                  <a:spcPts val="1390"/>
                </a:lnSpc>
                <a:buFont typeface="Arial"/>
                <a:buChar char="•"/>
              </a:pPr>
              <a:r>
                <a:rPr lang="en-US" sz="998">
                  <a:solidFill>
                    <a:srgbClr val="000000"/>
                  </a:solidFill>
                  <a:latin typeface="Libre Baskerville"/>
                </a:rPr>
                <a:t>Les veaux femelles, les </a:t>
              </a:r>
              <a:r>
                <a:rPr lang="en-US" sz="998">
                  <a:solidFill>
                    <a:srgbClr val="000000"/>
                  </a:solidFill>
                  <a:latin typeface="Libre Baskerville Bold"/>
                </a:rPr>
                <a:t>génisses</a:t>
              </a:r>
              <a:r>
                <a:rPr lang="en-US" sz="998">
                  <a:solidFill>
                    <a:srgbClr val="000000"/>
                  </a:solidFill>
                  <a:latin typeface="Libre Baskerville"/>
                </a:rPr>
                <a:t>, peuvent être gardées sur la ferme pour devenir des vaches laitières à leur tour, entre 2,5 et 3 ans. </a:t>
              </a:r>
            </a:p>
            <a:p>
              <a:pPr algn="ctr">
                <a:lnSpc>
                  <a:spcPts val="1390"/>
                </a:lnSpc>
              </a:pPr>
              <a:endParaRPr lang="en-US" sz="998">
                <a:solidFill>
                  <a:srgbClr val="000000"/>
                </a:solidFill>
                <a:latin typeface="Libre Baskerville"/>
              </a:endParaRPr>
            </a:p>
            <a:p>
              <a:pPr marL="215540" lvl="1" indent="-107770" algn="ctr">
                <a:lnSpc>
                  <a:spcPts val="1390"/>
                </a:lnSpc>
                <a:buFont typeface="Arial"/>
                <a:buChar char="•"/>
              </a:pPr>
              <a:r>
                <a:rPr lang="en-US" sz="998">
                  <a:solidFill>
                    <a:srgbClr val="000000"/>
                  </a:solidFill>
                  <a:latin typeface="Libre Baskerville"/>
                </a:rPr>
                <a:t>Les veaux mâles sont vendus à d'autres élevages, en général pour être engraissés et produire de la viande. </a:t>
              </a:r>
            </a:p>
            <a:p>
              <a:pPr algn="ctr">
                <a:lnSpc>
                  <a:spcPts val="1390"/>
                </a:lnSpc>
              </a:pPr>
              <a:endParaRPr lang="en-US" sz="998">
                <a:solidFill>
                  <a:srgbClr val="000000"/>
                </a:solidFill>
                <a:latin typeface="Libre Baskerville"/>
              </a:endParaRPr>
            </a:p>
            <a:p>
              <a:pPr marL="215540" lvl="1" indent="-107770" algn="ctr">
                <a:lnSpc>
                  <a:spcPts val="1390"/>
                </a:lnSpc>
                <a:buFont typeface="Arial"/>
                <a:buChar char="•"/>
              </a:pPr>
              <a:r>
                <a:rPr lang="en-US" sz="998">
                  <a:solidFill>
                    <a:srgbClr val="000000"/>
                  </a:solidFill>
                  <a:latin typeface="Libre Baskerville"/>
                </a:rPr>
                <a:t>La vache laitière produit du lait pendant environ 10 mois, c'est la période de </a:t>
              </a:r>
              <a:r>
                <a:rPr lang="en-US" sz="998">
                  <a:solidFill>
                    <a:srgbClr val="000000"/>
                  </a:solidFill>
                  <a:latin typeface="Libre Baskerville Bold"/>
                </a:rPr>
                <a:t>lactation</a:t>
              </a:r>
              <a:r>
                <a:rPr lang="en-US" sz="998">
                  <a:solidFill>
                    <a:srgbClr val="000000"/>
                  </a:solidFill>
                  <a:latin typeface="Libre Baskerville"/>
                </a:rPr>
                <a:t>. Entre deux périodes de lactation, on dit que la vache est "</a:t>
              </a:r>
              <a:r>
                <a:rPr lang="en-US" sz="998">
                  <a:solidFill>
                    <a:srgbClr val="000000"/>
                  </a:solidFill>
                  <a:latin typeface="Libre Baskerville Bold"/>
                </a:rPr>
                <a:t>tarie</a:t>
              </a:r>
              <a:r>
                <a:rPr lang="en-US" sz="998">
                  <a:solidFill>
                    <a:srgbClr val="000000"/>
                  </a:solidFill>
                  <a:latin typeface="Libre Baskerville"/>
                </a:rPr>
                <a:t>" quand elle ne produit plus de lait. </a:t>
              </a:r>
            </a:p>
            <a:p>
              <a:pPr algn="ctr">
                <a:lnSpc>
                  <a:spcPts val="1390"/>
                </a:lnSpc>
              </a:pPr>
              <a:endParaRPr lang="en-US" sz="998">
                <a:solidFill>
                  <a:srgbClr val="000000"/>
                </a:solidFill>
                <a:latin typeface="Libre Baskerville"/>
              </a:endParaRPr>
            </a:p>
            <a:p>
              <a:pPr marL="215540" lvl="1" indent="-107770" algn="ctr">
                <a:lnSpc>
                  <a:spcPts val="1390"/>
                </a:lnSpc>
                <a:buFont typeface="Arial"/>
                <a:buChar char="•"/>
              </a:pPr>
              <a:r>
                <a:rPr lang="en-US" sz="998">
                  <a:solidFill>
                    <a:srgbClr val="000000"/>
                  </a:solidFill>
                  <a:latin typeface="Libre Baskerville"/>
                </a:rPr>
                <a:t>Selon l'âge et la production des animaux, chacun reçoit une alimentation adaptée dans sa mangeoire.</a:t>
              </a:r>
            </a:p>
            <a:p>
              <a:pPr algn="ctr">
                <a:lnSpc>
                  <a:spcPts val="1390"/>
                </a:lnSpc>
                <a:spcBef>
                  <a:spcPct val="0"/>
                </a:spcBef>
              </a:pPr>
              <a:endParaRPr lang="en-US" sz="998">
                <a:solidFill>
                  <a:srgbClr val="000000"/>
                </a:solidFill>
                <a:latin typeface="Libre Baskerville"/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2421070" y="198504"/>
              <a:ext cx="4557537" cy="2466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29"/>
                </a:lnSpc>
                <a:spcBef>
                  <a:spcPct val="0"/>
                </a:spcBef>
              </a:pPr>
              <a:r>
                <a:rPr lang="en-US" sz="1098">
                  <a:solidFill>
                    <a:srgbClr val="000000"/>
                  </a:solidFill>
                  <a:latin typeface="Libre Baskerville Bold"/>
                </a:rPr>
                <a:t>A savoir sur la production de lait en France</a:t>
              </a:r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201937" y="501989"/>
            <a:ext cx="5021699" cy="315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4"/>
              </a:lnSpc>
              <a:spcBef>
                <a:spcPct val="0"/>
              </a:spcBef>
            </a:pPr>
            <a:r>
              <a:rPr lang="en-US" sz="1898">
                <a:solidFill>
                  <a:srgbClr val="000000"/>
                </a:solidFill>
                <a:latin typeface="Libre Baskerville"/>
              </a:rPr>
              <a:t>Les vaches laitières de [nom de la ferme]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32147" y="7110001"/>
            <a:ext cx="1686743" cy="1144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"/>
              </a:lnSpc>
            </a:pPr>
            <a:r>
              <a:rPr lang="en-US" sz="1098">
                <a:solidFill>
                  <a:srgbClr val="000000"/>
                </a:solidFill>
                <a:latin typeface="Libre Baskerville"/>
              </a:rPr>
              <a:t>Les vaches laitières représentent 48% des vaches en France ! </a:t>
            </a:r>
          </a:p>
          <a:p>
            <a:pPr algn="ctr">
              <a:lnSpc>
                <a:spcPts val="1529"/>
              </a:lnSpc>
              <a:spcBef>
                <a:spcPct val="0"/>
              </a:spcBef>
            </a:pPr>
            <a:r>
              <a:rPr lang="en-US" sz="1098">
                <a:solidFill>
                  <a:srgbClr val="000000"/>
                </a:solidFill>
                <a:latin typeface="Libre Baskerville"/>
              </a:rPr>
              <a:t>On nous trouve surtout dans l'Ouest de la France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198" y="9645772"/>
            <a:ext cx="1732635" cy="680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0"/>
              </a:lnSpc>
              <a:spcBef>
                <a:spcPct val="0"/>
              </a:spcBef>
            </a:pPr>
            <a:r>
              <a:rPr lang="en-US" sz="998">
                <a:solidFill>
                  <a:srgbClr val="F4EBDE"/>
                </a:solidFill>
                <a:latin typeface="Libre Baskerville"/>
              </a:rPr>
              <a:t>Les vaches Prim'Holstein sont les vaches laitières les plus représentées en France !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2027869" y="6796807"/>
            <a:ext cx="2029585" cy="1491745"/>
            <a:chOff x="0" y="0"/>
            <a:chExt cx="2706114" cy="1988994"/>
          </a:xfrm>
        </p:grpSpPr>
        <p:sp>
          <p:nvSpPr>
            <p:cNvPr id="40" name="Freeform 40"/>
            <p:cNvSpPr/>
            <p:nvPr/>
          </p:nvSpPr>
          <p:spPr>
            <a:xfrm flipH="1">
              <a:off x="0" y="0"/>
              <a:ext cx="2706114" cy="1988994"/>
            </a:xfrm>
            <a:custGeom>
              <a:avLst/>
              <a:gdLst/>
              <a:ahLst/>
              <a:cxnLst/>
              <a:rect l="l" t="t" r="r" b="b"/>
              <a:pathLst>
                <a:path w="2706114" h="1988994">
                  <a:moveTo>
                    <a:pt x="2706114" y="0"/>
                  </a:moveTo>
                  <a:lnTo>
                    <a:pt x="0" y="0"/>
                  </a:lnTo>
                  <a:lnTo>
                    <a:pt x="0" y="1988994"/>
                  </a:lnTo>
                  <a:lnTo>
                    <a:pt x="2706114" y="1988994"/>
                  </a:lnTo>
                  <a:lnTo>
                    <a:pt x="2706114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155246" y="346228"/>
              <a:ext cx="2248990" cy="11294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0"/>
                </a:lnSpc>
                <a:spcBef>
                  <a:spcPct val="0"/>
                </a:spcBef>
              </a:pPr>
              <a:r>
                <a:rPr lang="en-US" sz="998">
                  <a:solidFill>
                    <a:srgbClr val="000000"/>
                  </a:solidFill>
                  <a:latin typeface="Libre Baskerville"/>
                </a:rPr>
                <a:t>Nous produisons du lait mais aussi de la viande quand nous devenons trop vieilles pour produire du lait</a:t>
              </a:r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4340472" y="7119526"/>
            <a:ext cx="2756773" cy="337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0"/>
              </a:lnSpc>
              <a:spcBef>
                <a:spcPct val="0"/>
              </a:spcBef>
            </a:pPr>
            <a:r>
              <a:rPr lang="en-US" sz="998">
                <a:solidFill>
                  <a:srgbClr val="000000"/>
                </a:solidFill>
                <a:latin typeface="Libre Baskerville Bold"/>
              </a:rPr>
              <a:t>ATTENTION AUX COULEURS DES BOUTEILLES DE LAIT ! 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980959" y="7578211"/>
            <a:ext cx="3278116" cy="337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0"/>
              </a:lnSpc>
              <a:spcBef>
                <a:spcPct val="0"/>
              </a:spcBef>
            </a:pPr>
            <a:r>
              <a:rPr lang="en-US" sz="998">
                <a:solidFill>
                  <a:srgbClr val="000000"/>
                </a:solidFill>
                <a:latin typeface="Libre Baskerville"/>
              </a:rPr>
              <a:t>La couleur correspond au type de lait dans la bouteille mais il y a un piège pour le vert : 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4797807" y="10190650"/>
            <a:ext cx="1842103" cy="462825"/>
            <a:chOff x="0" y="0"/>
            <a:chExt cx="2456138" cy="617100"/>
          </a:xfrm>
        </p:grpSpPr>
        <p:sp>
          <p:nvSpPr>
            <p:cNvPr id="45" name="Freeform 45"/>
            <p:cNvSpPr/>
            <p:nvPr/>
          </p:nvSpPr>
          <p:spPr>
            <a:xfrm>
              <a:off x="1329561" y="0"/>
              <a:ext cx="647658" cy="617100"/>
            </a:xfrm>
            <a:custGeom>
              <a:avLst/>
              <a:gdLst/>
              <a:ahLst/>
              <a:cxnLst/>
              <a:rect l="l" t="t" r="r" b="b"/>
              <a:pathLst>
                <a:path w="647658" h="617100">
                  <a:moveTo>
                    <a:pt x="0" y="0"/>
                  </a:moveTo>
                  <a:lnTo>
                    <a:pt x="647657" y="0"/>
                  </a:lnTo>
                  <a:lnTo>
                    <a:pt x="647657" y="617100"/>
                  </a:lnTo>
                  <a:lnTo>
                    <a:pt x="0" y="617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1949593" y="194487"/>
              <a:ext cx="506545" cy="307318"/>
            </a:xfrm>
            <a:custGeom>
              <a:avLst/>
              <a:gdLst/>
              <a:ahLst/>
              <a:cxnLst/>
              <a:rect l="l" t="t" r="r" b="b"/>
              <a:pathLst>
                <a:path w="506545" h="307318">
                  <a:moveTo>
                    <a:pt x="0" y="0"/>
                  </a:moveTo>
                  <a:lnTo>
                    <a:pt x="506545" y="0"/>
                  </a:lnTo>
                  <a:lnTo>
                    <a:pt x="506545" y="307318"/>
                  </a:lnTo>
                  <a:lnTo>
                    <a:pt x="0" y="3073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t="-43206" r="-4019" b="-49749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0" y="119610"/>
              <a:ext cx="1350326" cy="457072"/>
            </a:xfrm>
            <a:custGeom>
              <a:avLst/>
              <a:gdLst/>
              <a:ahLst/>
              <a:cxnLst/>
              <a:rect l="l" t="t" r="r" b="b"/>
              <a:pathLst>
                <a:path w="1350326" h="457072">
                  <a:moveTo>
                    <a:pt x="0" y="0"/>
                  </a:moveTo>
                  <a:lnTo>
                    <a:pt x="1350326" y="0"/>
                  </a:lnTo>
                  <a:lnTo>
                    <a:pt x="1350326" y="457072"/>
                  </a:lnTo>
                  <a:lnTo>
                    <a:pt x="0" y="4570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 r="-6645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4284734" y="9748492"/>
            <a:ext cx="3278116" cy="474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2"/>
              </a:lnSpc>
            </a:pPr>
            <a:r>
              <a:rPr lang="en-US" sz="698">
                <a:solidFill>
                  <a:srgbClr val="000000"/>
                </a:solidFill>
                <a:latin typeface="Libre Baskerville"/>
              </a:rPr>
              <a:t>*Lait issu de l'agriculture biologique (mode d'élevage différent du mode standard)</a:t>
            </a:r>
          </a:p>
          <a:p>
            <a:pPr algn="ctr">
              <a:lnSpc>
                <a:spcPts val="972"/>
              </a:lnSpc>
              <a:spcBef>
                <a:spcPct val="0"/>
              </a:spcBef>
            </a:pPr>
            <a:r>
              <a:rPr lang="en-US" sz="698">
                <a:solidFill>
                  <a:srgbClr val="000000"/>
                </a:solidFill>
                <a:latin typeface="Libre Baskerville"/>
              </a:rPr>
              <a:t>En savoir plus : https://agriculture.gouv.fr/le-bien-etre-et-la-protection-des-vaches-laitieres 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823021" y="9378020"/>
            <a:ext cx="2234433" cy="1023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0"/>
              </a:lnSpc>
              <a:spcBef>
                <a:spcPct val="0"/>
              </a:spcBef>
            </a:pPr>
            <a:r>
              <a:rPr lang="en-US" sz="998">
                <a:solidFill>
                  <a:srgbClr val="000000"/>
                </a:solidFill>
                <a:latin typeface="Libre Baskerville"/>
              </a:rPr>
              <a:t>Dans le commerce, vous pouvez trouver notre lait entier, demi-écrémé ou écrémé : ça dépend du taux de matières grasses ! Le lait entier en contient plus que le lait écrémé par exemple. 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741827" y="1066788"/>
            <a:ext cx="1827938" cy="2741906"/>
            <a:chOff x="0" y="0"/>
            <a:chExt cx="2437250" cy="3655875"/>
          </a:xfrm>
        </p:grpSpPr>
        <p:grpSp>
          <p:nvGrpSpPr>
            <p:cNvPr id="51" name="Group 51"/>
            <p:cNvGrpSpPr>
              <a:grpSpLocks noChangeAspect="1"/>
            </p:cNvGrpSpPr>
            <p:nvPr/>
          </p:nvGrpSpPr>
          <p:grpSpPr>
            <a:xfrm>
              <a:off x="0" y="0"/>
              <a:ext cx="2437250" cy="3655875"/>
              <a:chOff x="0" y="0"/>
              <a:chExt cx="6350000" cy="952500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6350000" cy="9525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9525000">
                    <a:moveTo>
                      <a:pt x="0" y="9042400"/>
                    </a:moveTo>
                    <a:lnTo>
                      <a:pt x="0" y="482600"/>
                    </a:lnTo>
                    <a:cubicBezTo>
                      <a:pt x="0" y="215900"/>
                      <a:pt x="215900" y="0"/>
                      <a:pt x="482600" y="0"/>
                    </a:cubicBezTo>
                    <a:lnTo>
                      <a:pt x="5867400" y="0"/>
                    </a:lnTo>
                    <a:cubicBezTo>
                      <a:pt x="6134100" y="0"/>
                      <a:pt x="6350000" y="217170"/>
                      <a:pt x="6350000" y="482600"/>
                    </a:cubicBezTo>
                    <a:lnTo>
                      <a:pt x="6350000" y="9042400"/>
                    </a:lnTo>
                    <a:cubicBezTo>
                      <a:pt x="6350000" y="9309100"/>
                      <a:pt x="6134100" y="9525000"/>
                      <a:pt x="5867400" y="9525000"/>
                    </a:cubicBezTo>
                    <a:lnTo>
                      <a:pt x="482600" y="9525000"/>
                    </a:lnTo>
                    <a:cubicBezTo>
                      <a:pt x="217170" y="9525000"/>
                      <a:pt x="0" y="9309100"/>
                      <a:pt x="0" y="904240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3" name="TextBox 53"/>
            <p:cNvSpPr txBox="1"/>
            <p:nvPr/>
          </p:nvSpPr>
          <p:spPr>
            <a:xfrm>
              <a:off x="195966" y="1493844"/>
              <a:ext cx="2045318" cy="5180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09"/>
                </a:lnSpc>
              </a:pPr>
              <a:r>
                <a:rPr lang="en-US" sz="1155">
                  <a:solidFill>
                    <a:srgbClr val="000000"/>
                  </a:solidFill>
                  <a:latin typeface="Libre Baskerville"/>
                </a:rPr>
                <a:t>Insérez une photo de l'élevage</a:t>
              </a:r>
            </a:p>
          </p:txBody>
        </p:sp>
      </p:grpSp>
      <p:sp>
        <p:nvSpPr>
          <p:cNvPr id="54" name="TextBox 54"/>
          <p:cNvSpPr txBox="1"/>
          <p:nvPr/>
        </p:nvSpPr>
        <p:spPr>
          <a:xfrm>
            <a:off x="2888390" y="2196643"/>
            <a:ext cx="3932633" cy="453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7"/>
              </a:lnSpc>
            </a:pPr>
            <a:r>
              <a:rPr lang="en-US" sz="1311">
                <a:solidFill>
                  <a:srgbClr val="000000"/>
                </a:solidFill>
                <a:latin typeface="Libre Baskerville"/>
              </a:rPr>
              <a:t>[Présentation de la ferme, des animaux, des points de vente,...]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</Words>
  <Application>Microsoft Office PowerPoint</Application>
  <PresentationFormat>Personnalisé</PresentationFormat>
  <Paragraphs>26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Libre Baskerville Bold</vt:lpstr>
      <vt:lpstr>Libre Baskerville</vt:lpstr>
      <vt:lpstr>Calibri</vt:lpstr>
      <vt:lpstr>Arial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Annexe fiches synthèses</dc:title>
  <cp:lastModifiedBy>Lise Pinaqui</cp:lastModifiedBy>
  <cp:revision>1</cp:revision>
  <dcterms:created xsi:type="dcterms:W3CDTF">2006-08-16T00:00:00Z</dcterms:created>
  <dcterms:modified xsi:type="dcterms:W3CDTF">2023-12-22T12:34:04Z</dcterms:modified>
  <dc:identifier>DAFrIV9Nn04</dc:identifier>
</cp:coreProperties>
</file>