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1"/>
    <p:sldId id="257" r:id="rId32"/>
    <p:sldId id="258" r:id="rId33"/>
    <p:sldId id="259" r:id="rId34"/>
    <p:sldId id="260" r:id="rId35"/>
  </p:sldIdLst>
  <p:sldSz cx="7556500" cy="10693400"/>
  <p:notesSz cx="6858000" cy="9144000"/>
  <p:embeddedFontLst>
    <p:embeddedFont>
      <p:font typeface="Libre Baskerville" charset="1" panose="02000000000000000000"/>
      <p:regular r:id="rId6"/>
    </p:embeddedFont>
    <p:embeddedFont>
      <p:font typeface="Libre Baskerville Bold" charset="1" panose="02000000000000000000"/>
      <p:regular r:id="rId7"/>
    </p:embeddedFont>
    <p:embeddedFont>
      <p:font typeface="Libre Baskerville Italics" charset="1" panose="02000000000000000000"/>
      <p:regular r:id="rId8"/>
    </p:embeddedFont>
    <p:embeddedFont>
      <p:font typeface="Arimo" charset="1" panose="020B0604020202020204"/>
      <p:regular r:id="rId9"/>
    </p:embeddedFont>
    <p:embeddedFont>
      <p:font typeface="Arimo Bold" charset="1" panose="020B0704020202020204"/>
      <p:regular r:id="rId10"/>
    </p:embeddedFont>
    <p:embeddedFont>
      <p:font typeface="Arimo Italics" charset="1" panose="020B0604020202090204"/>
      <p:regular r:id="rId11"/>
    </p:embeddedFont>
    <p:embeddedFont>
      <p:font typeface="Arimo Bold Italics" charset="1" panose="020B0704020202090204"/>
      <p:regular r:id="rId12"/>
    </p:embeddedFont>
    <p:embeddedFont>
      <p:font typeface="Montserrat" charset="1" panose="00000500000000000000"/>
      <p:regular r:id="rId13"/>
    </p:embeddedFont>
    <p:embeddedFont>
      <p:font typeface="Montserrat Bold" charset="1" panose="00000800000000000000"/>
      <p:regular r:id="rId14"/>
    </p:embeddedFont>
    <p:embeddedFont>
      <p:font typeface="Montserrat Italics" charset="1" panose="00000500000000000000"/>
      <p:regular r:id="rId15"/>
    </p:embeddedFont>
    <p:embeddedFont>
      <p:font typeface="Montserrat Bold Italics" charset="1" panose="00000800000000000000"/>
      <p:regular r:id="rId16"/>
    </p:embeddedFont>
    <p:embeddedFont>
      <p:font typeface="Montserrat Thin" charset="1" panose="00000300000000000000"/>
      <p:regular r:id="rId17"/>
    </p:embeddedFont>
    <p:embeddedFont>
      <p:font typeface="Montserrat Thin Italics" charset="1" panose="00000300000000000000"/>
      <p:regular r:id="rId18"/>
    </p:embeddedFont>
    <p:embeddedFont>
      <p:font typeface="Montserrat Extra-Light" charset="1" panose="00000300000000000000"/>
      <p:regular r:id="rId19"/>
    </p:embeddedFont>
    <p:embeddedFont>
      <p:font typeface="Montserrat Extra-Light Italics" charset="1" panose="00000300000000000000"/>
      <p:regular r:id="rId20"/>
    </p:embeddedFont>
    <p:embeddedFont>
      <p:font typeface="Montserrat Light" charset="1" panose="00000400000000000000"/>
      <p:regular r:id="rId21"/>
    </p:embeddedFont>
    <p:embeddedFont>
      <p:font typeface="Montserrat Light Italics" charset="1" panose="00000400000000000000"/>
      <p:regular r:id="rId22"/>
    </p:embeddedFont>
    <p:embeddedFont>
      <p:font typeface="Montserrat Medium" charset="1" panose="00000600000000000000"/>
      <p:regular r:id="rId23"/>
    </p:embeddedFont>
    <p:embeddedFont>
      <p:font typeface="Montserrat Medium Italics" charset="1" panose="00000600000000000000"/>
      <p:regular r:id="rId24"/>
    </p:embeddedFont>
    <p:embeddedFont>
      <p:font typeface="Montserrat Semi-Bold" charset="1" panose="00000700000000000000"/>
      <p:regular r:id="rId25"/>
    </p:embeddedFont>
    <p:embeddedFont>
      <p:font typeface="Montserrat Semi-Bold Italics" charset="1" panose="00000700000000000000"/>
      <p:regular r:id="rId26"/>
    </p:embeddedFont>
    <p:embeddedFont>
      <p:font typeface="Montserrat Ultra-Bold" charset="1" panose="00000900000000000000"/>
      <p:regular r:id="rId27"/>
    </p:embeddedFont>
    <p:embeddedFont>
      <p:font typeface="Montserrat Ultra-Bold Italics" charset="1" panose="00000900000000000000"/>
      <p:regular r:id="rId28"/>
    </p:embeddedFont>
    <p:embeddedFont>
      <p:font typeface="Montserrat Heavy" charset="1" panose="00000A00000000000000"/>
      <p:regular r:id="rId29"/>
    </p:embeddedFont>
    <p:embeddedFont>
      <p:font typeface="Montserrat Heavy Italics" charset="1" panose="00000A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slides/slide1.xml" Type="http://schemas.openxmlformats.org/officeDocument/2006/relationships/slide"/><Relationship Id="rId32" Target="slides/slide2.xml" Type="http://schemas.openxmlformats.org/officeDocument/2006/relationships/slide"/><Relationship Id="rId33" Target="slides/slide3.xml" Type="http://schemas.openxmlformats.org/officeDocument/2006/relationships/slide"/><Relationship Id="rId34" Target="slides/slide4.xml" Type="http://schemas.openxmlformats.org/officeDocument/2006/relationships/slide"/><Relationship Id="rId35" Target="slides/slide5.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jpeg" Type="http://schemas.openxmlformats.org/officeDocument/2006/relationships/image"/><Relationship Id="rId14" Target="../media/image13.png" Type="http://schemas.openxmlformats.org/officeDocument/2006/relationships/image"/><Relationship Id="rId15" Target="../media/image14.jpe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5.png" Type="http://schemas.openxmlformats.org/officeDocument/2006/relationships/image"/><Relationship Id="rId14" Target="../media/image12.jpeg" Type="http://schemas.openxmlformats.org/officeDocument/2006/relationships/image"/><Relationship Id="rId15" Target="../media/image13.png" Type="http://schemas.openxmlformats.org/officeDocument/2006/relationships/image"/><Relationship Id="rId16" Target="../media/image14.jpe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https://agriculture.gouv.fr/le-bien-etre-et-la-protection-des-volailles-de-chair" TargetMode="External" Type="http://schemas.openxmlformats.org/officeDocument/2006/relationships/hyperlink"/><Relationship Id="rId9" Target="../media/image6.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sv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13" Target="../media/image26.png" Type="http://schemas.openxmlformats.org/officeDocument/2006/relationships/image"/><Relationship Id="rId14" Target="../media/image27.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12.jpeg" Type="http://schemas.openxmlformats.org/officeDocument/2006/relationships/image"/><Relationship Id="rId18" Target="../media/image13.png" Type="http://schemas.openxmlformats.org/officeDocument/2006/relationships/image"/><Relationship Id="rId19" Target="../media/image14.jpe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media/image15.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 Id="rId9"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3.svg" Type="http://schemas.openxmlformats.org/officeDocument/2006/relationships/image"/><Relationship Id="rId11" Target="../media/image34.png" Type="http://schemas.openxmlformats.org/officeDocument/2006/relationships/image"/><Relationship Id="rId12" Target="../media/image35.svg" Type="http://schemas.openxmlformats.org/officeDocument/2006/relationships/image"/><Relationship Id="rId13" Target="../media/image36.png" Type="http://schemas.openxmlformats.org/officeDocument/2006/relationships/image"/><Relationship Id="rId14" Target="../media/image37.svg" Type="http://schemas.openxmlformats.org/officeDocument/2006/relationships/image"/><Relationship Id="rId15" Target="../media/image38.png" Type="http://schemas.openxmlformats.org/officeDocument/2006/relationships/image"/><Relationship Id="rId16" Target="../media/image39.svg" Type="http://schemas.openxmlformats.org/officeDocument/2006/relationships/image"/><Relationship Id="rId17" Target="../media/image2.png" Type="http://schemas.openxmlformats.org/officeDocument/2006/relationships/image"/><Relationship Id="rId18" Target="../media/image3.svg" Type="http://schemas.openxmlformats.org/officeDocument/2006/relationships/image"/><Relationship Id="rId19" Target="../media/image12.jpeg" Type="http://schemas.openxmlformats.org/officeDocument/2006/relationships/image"/><Relationship Id="rId2" Target="../media/image22.png" Type="http://schemas.openxmlformats.org/officeDocument/2006/relationships/image"/><Relationship Id="rId20" Target="../media/image13.png" Type="http://schemas.openxmlformats.org/officeDocument/2006/relationships/image"/><Relationship Id="rId21" Target="../media/image14.jpeg" Type="http://schemas.openxmlformats.org/officeDocument/2006/relationships/image"/><Relationship Id="rId3" Target="../media/image23.sv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5.pn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3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https://agriculture.gouv.fr/le-bien-etre-et-la-protection-des-porcs" TargetMode="External" Type="http://schemas.openxmlformats.org/officeDocument/2006/relationships/hyperlink"/><Relationship Id="rId11" Target="../media/image10.png" Type="http://schemas.openxmlformats.org/officeDocument/2006/relationships/image"/><Relationship Id="rId12" Target="../media/image11.png" Type="http://schemas.openxmlformats.org/officeDocument/2006/relationships/image"/><Relationship Id="rId13" Target="../media/image15.png" Type="http://schemas.openxmlformats.org/officeDocument/2006/relationships/image"/><Relationship Id="rId14" Target="../media/image12.jpeg" Type="http://schemas.openxmlformats.org/officeDocument/2006/relationships/image"/><Relationship Id="rId15" Target="../media/image13.png" Type="http://schemas.openxmlformats.org/officeDocument/2006/relationships/image"/><Relationship Id="rId16" Target="../media/image14.jpeg" Type="http://schemas.openxmlformats.org/officeDocument/2006/relationships/image"/><Relationship Id="rId2" Target="../media/image40.png" Type="http://schemas.openxmlformats.org/officeDocument/2006/relationships/image"/><Relationship Id="rId3" Target="../media/image41.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9758" y="4397921"/>
            <a:ext cx="7171791" cy="3358642"/>
            <a:chOff x="0" y="0"/>
            <a:chExt cx="2569239" cy="1203208"/>
          </a:xfrm>
        </p:grpSpPr>
        <p:sp>
          <p:nvSpPr>
            <p:cNvPr name="Freeform 3" id="3"/>
            <p:cNvSpPr/>
            <p:nvPr/>
          </p:nvSpPr>
          <p:spPr>
            <a:xfrm flipH="false" flipV="false" rot="0">
              <a:off x="0" y="0"/>
              <a:ext cx="2569239" cy="1203208"/>
            </a:xfrm>
            <a:custGeom>
              <a:avLst/>
              <a:gdLst/>
              <a:ahLst/>
              <a:cxnLst/>
              <a:rect r="r" b="b" t="t" l="l"/>
              <a:pathLst>
                <a:path h="1203208" w="2569239">
                  <a:moveTo>
                    <a:pt x="39941" y="0"/>
                  </a:moveTo>
                  <a:lnTo>
                    <a:pt x="2529298" y="0"/>
                  </a:lnTo>
                  <a:cubicBezTo>
                    <a:pt x="2539891" y="0"/>
                    <a:pt x="2550050" y="4208"/>
                    <a:pt x="2557541" y="11699"/>
                  </a:cubicBezTo>
                  <a:cubicBezTo>
                    <a:pt x="2565031" y="19189"/>
                    <a:pt x="2569239" y="29348"/>
                    <a:pt x="2569239" y="39941"/>
                  </a:cubicBezTo>
                  <a:lnTo>
                    <a:pt x="2569239" y="1163266"/>
                  </a:lnTo>
                  <a:cubicBezTo>
                    <a:pt x="2569239" y="1185326"/>
                    <a:pt x="2551357" y="1203208"/>
                    <a:pt x="2529298" y="1203208"/>
                  </a:cubicBezTo>
                  <a:lnTo>
                    <a:pt x="39941" y="1203208"/>
                  </a:lnTo>
                  <a:cubicBezTo>
                    <a:pt x="29348" y="1203208"/>
                    <a:pt x="19189" y="1199000"/>
                    <a:pt x="11699" y="1191509"/>
                  </a:cubicBezTo>
                  <a:cubicBezTo>
                    <a:pt x="4208" y="1184019"/>
                    <a:pt x="0" y="1173860"/>
                    <a:pt x="0" y="1163266"/>
                  </a:cubicBezTo>
                  <a:lnTo>
                    <a:pt x="0" y="39941"/>
                  </a:lnTo>
                  <a:cubicBezTo>
                    <a:pt x="0" y="29348"/>
                    <a:pt x="4208" y="19189"/>
                    <a:pt x="11699" y="11699"/>
                  </a:cubicBezTo>
                  <a:cubicBezTo>
                    <a:pt x="19189" y="4208"/>
                    <a:pt x="29348" y="0"/>
                    <a:pt x="39941" y="0"/>
                  </a:cubicBezTo>
                  <a:close/>
                </a:path>
              </a:pathLst>
            </a:custGeom>
            <a:solidFill>
              <a:srgbClr val="D7E678"/>
            </a:solidFill>
          </p:spPr>
        </p:sp>
        <p:sp>
          <p:nvSpPr>
            <p:cNvPr name="TextBox 4" id="4"/>
            <p:cNvSpPr txBox="true"/>
            <p:nvPr/>
          </p:nvSpPr>
          <p:spPr>
            <a:xfrm>
              <a:off x="0" y="-28575"/>
              <a:ext cx="2569239" cy="1231783"/>
            </a:xfrm>
            <a:prstGeom prst="rect">
              <a:avLst/>
            </a:prstGeom>
          </p:spPr>
          <p:txBody>
            <a:bodyPr anchor="ctr" rtlCol="false" tIns="50800" lIns="50800" bIns="50800" rIns="50800"/>
            <a:lstStyle/>
            <a:p>
              <a:pPr algn="r">
                <a:lnSpc>
                  <a:spcPts val="1529"/>
                </a:lnSpc>
              </a:pPr>
            </a:p>
          </p:txBody>
        </p:sp>
      </p:grpSp>
      <p:graphicFrame>
        <p:nvGraphicFramePr>
          <p:cNvPr name="Table 5" id="5"/>
          <p:cNvGraphicFramePr>
            <a:graphicFrameLocks noGrp="true"/>
          </p:cNvGraphicFramePr>
          <p:nvPr/>
        </p:nvGraphicFramePr>
        <p:xfrm>
          <a:off x="263140" y="4728677"/>
          <a:ext cx="7045026" cy="2775843"/>
        </p:xfrm>
        <a:graphic>
          <a:graphicData uri="http://schemas.openxmlformats.org/drawingml/2006/table">
            <a:tbl>
              <a:tblPr/>
              <a:tblGrid>
                <a:gridCol w="1331249"/>
                <a:gridCol w="1775642"/>
                <a:gridCol w="1238968"/>
                <a:gridCol w="1658628"/>
                <a:gridCol w="1040539"/>
              </a:tblGrid>
              <a:tr h="549892">
                <a:tc rowSpan="2">
                  <a:txBody>
                    <a:bodyPr anchor="t" rtlCol="false"/>
                    <a:lstStyle/>
                    <a:p>
                      <a:pPr algn="ctr">
                        <a:lnSpc>
                          <a:spcPts val="1400"/>
                        </a:lnSpc>
                        <a:defRPr/>
                      </a:pPr>
                      <a:r>
                        <a:rPr lang="en-US" sz="1000">
                          <a:solidFill>
                            <a:srgbClr val="000000"/>
                          </a:solidFill>
                          <a:latin typeface="Libre Baskerville Bold"/>
                        </a:rPr>
                        <a:t>Modes d'élevage</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Cages aménagées</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Au sol</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Plein air  ou Label Rouge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Agriculture biologique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554352">
                <a:tc vMerge="true">
                  <a:txBody>
                    <a:bodyPr anchor="t" rtlCol="false"/>
                    <a:lstStyle/>
                    <a:p>
                      <a:pPr algn="ctr">
                        <a:lnSpc>
                          <a:spcPts val="1400"/>
                        </a:lnSpc>
                        <a:defRPr/>
                      </a:pPr>
                      <a:r>
                        <a:rPr lang="en-US" sz="1000">
                          <a:solidFill>
                            <a:srgbClr val="000000"/>
                          </a:solidFill>
                          <a:latin typeface="Libre Baskerville Bold"/>
                        </a:rPr>
                        <a:t>Modes d'élevage</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Cages aménagées</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Au sol</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Plein air  ou Label Rouge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Agriculture biologique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1245958">
                <a:tc>
                  <a:txBody>
                    <a:bodyPr anchor="t" rtlCol="false"/>
                    <a:lstStyle/>
                    <a:p>
                      <a:pPr algn="ctr">
                        <a:lnSpc>
                          <a:spcPts val="1400"/>
                        </a:lnSpc>
                        <a:defRPr/>
                      </a:pPr>
                      <a:r>
                        <a:rPr lang="en-US" sz="1000">
                          <a:solidFill>
                            <a:srgbClr val="000000"/>
                          </a:solidFill>
                          <a:latin typeface="Libre Baskerville Bold"/>
                        </a:rPr>
                        <a:t>Caractéristiques principales</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En cages en groupe de 12 à 60 poules avec nid, perchoir, aire de picotage et grattage</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Dans des bâtiments fermés, déplacements libres</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Bâtiment au sol ou volière + accès quotidien à l'extérieur</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Plein air et autres exigences*</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25641">
                <a:tc>
                  <a:txBody>
                    <a:bodyPr anchor="t" rtlCol="false"/>
                    <a:lstStyle/>
                    <a:p>
                      <a:pPr algn="ctr">
                        <a:lnSpc>
                          <a:spcPts val="1400"/>
                        </a:lnSpc>
                        <a:defRPr/>
                      </a:pPr>
                      <a:r>
                        <a:rPr lang="en-US" sz="1000">
                          <a:solidFill>
                            <a:srgbClr val="000000"/>
                          </a:solidFill>
                          <a:latin typeface="Libre Baskerville Bold"/>
                        </a:rPr>
                        <a:t>Code sur l'oeuf</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3</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2</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1</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0</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sp>
        <p:nvSpPr>
          <p:cNvPr name="Freeform 6" id="6"/>
          <p:cNvSpPr/>
          <p:nvPr/>
        </p:nvSpPr>
        <p:spPr>
          <a:xfrm flipH="true" flipV="false" rot="0">
            <a:off x="170669" y="135357"/>
            <a:ext cx="346422" cy="476182"/>
          </a:xfrm>
          <a:custGeom>
            <a:avLst/>
            <a:gdLst/>
            <a:ahLst/>
            <a:cxnLst/>
            <a:rect r="r" b="b" t="t" l="l"/>
            <a:pathLst>
              <a:path h="476182" w="346422">
                <a:moveTo>
                  <a:pt x="346422" y="0"/>
                </a:moveTo>
                <a:lnTo>
                  <a:pt x="0" y="0"/>
                </a:lnTo>
                <a:lnTo>
                  <a:pt x="0" y="476182"/>
                </a:lnTo>
                <a:lnTo>
                  <a:pt x="346422" y="476182"/>
                </a:lnTo>
                <a:lnTo>
                  <a:pt x="346422" y="0"/>
                </a:lnTo>
                <a:close/>
              </a:path>
            </a:pathLst>
          </a:custGeom>
          <a:blipFill>
            <a:blip r:embed="rId2"/>
            <a:stretch>
              <a:fillRect l="0" t="0" r="0" b="0"/>
            </a:stretch>
          </a:blipFill>
        </p:spPr>
      </p:sp>
      <p:sp>
        <p:nvSpPr>
          <p:cNvPr name="Freeform 7" id="7"/>
          <p:cNvSpPr/>
          <p:nvPr/>
        </p:nvSpPr>
        <p:spPr>
          <a:xfrm flipH="false" flipV="false" rot="0">
            <a:off x="6970718" y="135357"/>
            <a:ext cx="346422" cy="476182"/>
          </a:xfrm>
          <a:custGeom>
            <a:avLst/>
            <a:gdLst/>
            <a:ahLst/>
            <a:cxnLst/>
            <a:rect r="r" b="b" t="t" l="l"/>
            <a:pathLst>
              <a:path h="476182" w="346422">
                <a:moveTo>
                  <a:pt x="0" y="0"/>
                </a:moveTo>
                <a:lnTo>
                  <a:pt x="346423" y="0"/>
                </a:lnTo>
                <a:lnTo>
                  <a:pt x="346423" y="476182"/>
                </a:lnTo>
                <a:lnTo>
                  <a:pt x="0" y="476182"/>
                </a:lnTo>
                <a:lnTo>
                  <a:pt x="0" y="0"/>
                </a:lnTo>
                <a:close/>
              </a:path>
            </a:pathLst>
          </a:custGeom>
          <a:blipFill>
            <a:blip r:embed="rId2"/>
            <a:stretch>
              <a:fillRect l="0" t="0" r="0" b="0"/>
            </a:stretch>
          </a:blipFill>
        </p:spPr>
      </p:sp>
      <p:sp>
        <p:nvSpPr>
          <p:cNvPr name="Freeform 8" id="8"/>
          <p:cNvSpPr/>
          <p:nvPr/>
        </p:nvSpPr>
        <p:spPr>
          <a:xfrm flipH="false" flipV="false" rot="0">
            <a:off x="1812955" y="4419956"/>
            <a:ext cx="265399" cy="298201"/>
          </a:xfrm>
          <a:custGeom>
            <a:avLst/>
            <a:gdLst/>
            <a:ahLst/>
            <a:cxnLst/>
            <a:rect r="r" b="b" t="t" l="l"/>
            <a:pathLst>
              <a:path h="298201" w="265399">
                <a:moveTo>
                  <a:pt x="0" y="0"/>
                </a:moveTo>
                <a:lnTo>
                  <a:pt x="265399" y="0"/>
                </a:lnTo>
                <a:lnTo>
                  <a:pt x="265399" y="298202"/>
                </a:lnTo>
                <a:lnTo>
                  <a:pt x="0" y="2982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2976271" y="7847468"/>
            <a:ext cx="883644" cy="1316028"/>
            <a:chOff x="0" y="0"/>
            <a:chExt cx="1178192" cy="1754703"/>
          </a:xfrm>
        </p:grpSpPr>
        <p:sp>
          <p:nvSpPr>
            <p:cNvPr name="Freeform 10" id="10"/>
            <p:cNvSpPr/>
            <p:nvPr/>
          </p:nvSpPr>
          <p:spPr>
            <a:xfrm flipH="false" flipV="false" rot="0">
              <a:off x="0" y="123988"/>
              <a:ext cx="1178192" cy="1630716"/>
            </a:xfrm>
            <a:custGeom>
              <a:avLst/>
              <a:gdLst/>
              <a:ahLst/>
              <a:cxnLst/>
              <a:rect r="r" b="b" t="t" l="l"/>
              <a:pathLst>
                <a:path h="1630716" w="1178192">
                  <a:moveTo>
                    <a:pt x="0" y="0"/>
                  </a:moveTo>
                  <a:lnTo>
                    <a:pt x="1178192" y="0"/>
                  </a:lnTo>
                  <a:lnTo>
                    <a:pt x="1178192" y="1630715"/>
                  </a:lnTo>
                  <a:lnTo>
                    <a:pt x="0" y="163071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78240" y="467495"/>
              <a:ext cx="1021711" cy="1005637"/>
            </a:xfrm>
            <a:prstGeom prst="rect">
              <a:avLst/>
            </a:prstGeom>
          </p:spPr>
          <p:txBody>
            <a:bodyPr anchor="t" rtlCol="false" tIns="0" lIns="0" bIns="0" rIns="0">
              <a:spAutoFit/>
            </a:bodyPr>
            <a:lstStyle/>
            <a:p>
              <a:pPr algn="ctr">
                <a:lnSpc>
                  <a:spcPts val="1253"/>
                </a:lnSpc>
                <a:spcBef>
                  <a:spcPct val="0"/>
                </a:spcBef>
              </a:pPr>
              <a:r>
                <a:rPr lang="en-US" sz="900">
                  <a:solidFill>
                    <a:srgbClr val="000000"/>
                  </a:solidFill>
                  <a:latin typeface="Libre Baskerville"/>
                </a:rPr>
                <a:t>EN SAVOIR PLUS SUR LES POULES ET LES OEUFS</a:t>
              </a:r>
            </a:p>
          </p:txBody>
        </p:sp>
        <p:sp>
          <p:nvSpPr>
            <p:cNvPr name="Freeform 12" id="12"/>
            <p:cNvSpPr/>
            <p:nvPr/>
          </p:nvSpPr>
          <p:spPr>
            <a:xfrm flipH="false" flipV="false" rot="0">
              <a:off x="78240" y="0"/>
              <a:ext cx="404216" cy="454175"/>
            </a:xfrm>
            <a:custGeom>
              <a:avLst/>
              <a:gdLst/>
              <a:ahLst/>
              <a:cxnLst/>
              <a:rect r="r" b="b" t="t" l="l"/>
              <a:pathLst>
                <a:path h="454175" w="404216">
                  <a:moveTo>
                    <a:pt x="0" y="0"/>
                  </a:moveTo>
                  <a:lnTo>
                    <a:pt x="404216" y="0"/>
                  </a:lnTo>
                  <a:lnTo>
                    <a:pt x="404216" y="454175"/>
                  </a:lnTo>
                  <a:lnTo>
                    <a:pt x="0" y="4541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Freeform 13" id="13"/>
          <p:cNvSpPr/>
          <p:nvPr/>
        </p:nvSpPr>
        <p:spPr>
          <a:xfrm flipH="true" flipV="false" rot="0">
            <a:off x="756285" y="9234072"/>
            <a:ext cx="618817" cy="850607"/>
          </a:xfrm>
          <a:custGeom>
            <a:avLst/>
            <a:gdLst/>
            <a:ahLst/>
            <a:cxnLst/>
            <a:rect r="r" b="b" t="t" l="l"/>
            <a:pathLst>
              <a:path h="850607" w="618817">
                <a:moveTo>
                  <a:pt x="618817" y="0"/>
                </a:moveTo>
                <a:lnTo>
                  <a:pt x="0" y="0"/>
                </a:lnTo>
                <a:lnTo>
                  <a:pt x="0" y="850607"/>
                </a:lnTo>
                <a:lnTo>
                  <a:pt x="618817" y="850607"/>
                </a:lnTo>
                <a:lnTo>
                  <a:pt x="618817" y="0"/>
                </a:lnTo>
                <a:close/>
              </a:path>
            </a:pathLst>
          </a:custGeom>
          <a:blipFill>
            <a:blip r:embed="rId2"/>
            <a:stretch>
              <a:fillRect l="0" t="0" r="0" b="0"/>
            </a:stretch>
          </a:blipFill>
        </p:spPr>
      </p:sp>
      <p:sp>
        <p:nvSpPr>
          <p:cNvPr name="Freeform 14" id="14"/>
          <p:cNvSpPr/>
          <p:nvPr/>
        </p:nvSpPr>
        <p:spPr>
          <a:xfrm flipH="false" flipV="false" rot="0">
            <a:off x="0" y="7889384"/>
            <a:ext cx="1999669" cy="1469757"/>
          </a:xfrm>
          <a:custGeom>
            <a:avLst/>
            <a:gdLst/>
            <a:ahLst/>
            <a:cxnLst/>
            <a:rect r="r" b="b" t="t" l="l"/>
            <a:pathLst>
              <a:path h="1469757" w="1999669">
                <a:moveTo>
                  <a:pt x="0" y="0"/>
                </a:moveTo>
                <a:lnTo>
                  <a:pt x="1999669" y="0"/>
                </a:lnTo>
                <a:lnTo>
                  <a:pt x="1999669" y="1469757"/>
                </a:lnTo>
                <a:lnTo>
                  <a:pt x="0" y="14697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4611490" y="8021707"/>
            <a:ext cx="4365239" cy="2542752"/>
          </a:xfrm>
          <a:custGeom>
            <a:avLst/>
            <a:gdLst/>
            <a:ahLst/>
            <a:cxnLst/>
            <a:rect r="r" b="b" t="t" l="l"/>
            <a:pathLst>
              <a:path h="2542752" w="4365239">
                <a:moveTo>
                  <a:pt x="0" y="0"/>
                </a:moveTo>
                <a:lnTo>
                  <a:pt x="4365239" y="0"/>
                </a:lnTo>
                <a:lnTo>
                  <a:pt x="4365239" y="2542752"/>
                </a:lnTo>
                <a:lnTo>
                  <a:pt x="0" y="25427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744736">
            <a:off x="4789089" y="8776533"/>
            <a:ext cx="2793059" cy="898923"/>
          </a:xfrm>
          <a:prstGeom prst="rect">
            <a:avLst/>
          </a:prstGeom>
        </p:spPr>
        <p:txBody>
          <a:bodyPr anchor="t" rtlCol="false" tIns="0" lIns="0" bIns="0" rIns="0">
            <a:spAutoFit/>
          </a:bodyPr>
          <a:lstStyle/>
          <a:p>
            <a:pPr algn="ctr">
              <a:lnSpc>
                <a:spcPts val="1236"/>
              </a:lnSpc>
              <a:spcBef>
                <a:spcPct val="0"/>
              </a:spcBef>
            </a:pPr>
            <a:r>
              <a:rPr lang="en-US" sz="887">
                <a:solidFill>
                  <a:srgbClr val="000000"/>
                </a:solidFill>
                <a:latin typeface="Libre Baskerville"/>
              </a:rPr>
              <a:t>Au Moyen-Âge, les commerçants comptaient sur leurs phalanges avec le pouce pour connaître la quantité de produits (12 phalanges en dehors du pouce). Le nombre 12 se divise facilement, et des boîtes de 6 permettent de ne pas avoir trop d'œufs à la fois !  </a:t>
            </a:r>
          </a:p>
        </p:txBody>
      </p:sp>
      <p:sp>
        <p:nvSpPr>
          <p:cNvPr name="Freeform 17" id="17"/>
          <p:cNvSpPr/>
          <p:nvPr/>
        </p:nvSpPr>
        <p:spPr>
          <a:xfrm flipH="false" flipV="false" rot="0">
            <a:off x="5039404" y="9575046"/>
            <a:ext cx="563557" cy="479023"/>
          </a:xfrm>
          <a:custGeom>
            <a:avLst/>
            <a:gdLst/>
            <a:ahLst/>
            <a:cxnLst/>
            <a:rect r="r" b="b" t="t" l="l"/>
            <a:pathLst>
              <a:path h="479023" w="563557">
                <a:moveTo>
                  <a:pt x="0" y="0"/>
                </a:moveTo>
                <a:lnTo>
                  <a:pt x="563557" y="0"/>
                </a:lnTo>
                <a:lnTo>
                  <a:pt x="563557" y="479023"/>
                </a:lnTo>
                <a:lnTo>
                  <a:pt x="0" y="479023"/>
                </a:lnTo>
                <a:lnTo>
                  <a:pt x="0" y="0"/>
                </a:lnTo>
                <a:close/>
              </a:path>
            </a:pathLst>
          </a:custGeom>
          <a:blipFill>
            <a:blip r:embed="rId11"/>
            <a:stretch>
              <a:fillRect l="0" t="0" r="0" b="0"/>
            </a:stretch>
          </a:blipFill>
        </p:spPr>
      </p:sp>
      <p:sp>
        <p:nvSpPr>
          <p:cNvPr name="Freeform 18" id="18"/>
          <p:cNvSpPr/>
          <p:nvPr/>
        </p:nvSpPr>
        <p:spPr>
          <a:xfrm flipH="false" flipV="false" rot="0">
            <a:off x="6052115" y="9817202"/>
            <a:ext cx="431463" cy="441986"/>
          </a:xfrm>
          <a:custGeom>
            <a:avLst/>
            <a:gdLst/>
            <a:ahLst/>
            <a:cxnLst/>
            <a:rect r="r" b="b" t="t" l="l"/>
            <a:pathLst>
              <a:path h="441986" w="431463">
                <a:moveTo>
                  <a:pt x="0" y="0"/>
                </a:moveTo>
                <a:lnTo>
                  <a:pt x="431463" y="0"/>
                </a:lnTo>
                <a:lnTo>
                  <a:pt x="431463" y="441986"/>
                </a:lnTo>
                <a:lnTo>
                  <a:pt x="0" y="441986"/>
                </a:lnTo>
                <a:lnTo>
                  <a:pt x="0" y="0"/>
                </a:lnTo>
                <a:close/>
              </a:path>
            </a:pathLst>
          </a:custGeom>
          <a:blipFill>
            <a:blip r:embed="rId12"/>
            <a:stretch>
              <a:fillRect l="0" t="0" r="0" b="0"/>
            </a:stretch>
          </a:blipFill>
        </p:spPr>
      </p:sp>
      <p:grpSp>
        <p:nvGrpSpPr>
          <p:cNvPr name="Group 19" id="19"/>
          <p:cNvGrpSpPr/>
          <p:nvPr/>
        </p:nvGrpSpPr>
        <p:grpSpPr>
          <a:xfrm rot="0">
            <a:off x="2732314" y="9254401"/>
            <a:ext cx="2106679" cy="926334"/>
            <a:chOff x="0" y="0"/>
            <a:chExt cx="2808906" cy="1235112"/>
          </a:xfrm>
        </p:grpSpPr>
        <p:grpSp>
          <p:nvGrpSpPr>
            <p:cNvPr name="Group 20" id="20"/>
            <p:cNvGrpSpPr/>
            <p:nvPr/>
          </p:nvGrpSpPr>
          <p:grpSpPr>
            <a:xfrm rot="0">
              <a:off x="0" y="0"/>
              <a:ext cx="2808906" cy="1235112"/>
              <a:chOff x="0" y="0"/>
              <a:chExt cx="854849" cy="375888"/>
            </a:xfrm>
          </p:grpSpPr>
          <p:sp>
            <p:nvSpPr>
              <p:cNvPr name="Freeform 21" id="21"/>
              <p:cNvSpPr/>
              <p:nvPr/>
            </p:nvSpPr>
            <p:spPr>
              <a:xfrm flipH="false" flipV="false" rot="0">
                <a:off x="0" y="0"/>
                <a:ext cx="854849" cy="375888"/>
              </a:xfrm>
              <a:custGeom>
                <a:avLst/>
                <a:gdLst/>
                <a:ahLst/>
                <a:cxnLst/>
                <a:rect r="r" b="b" t="t" l="l"/>
                <a:pathLst>
                  <a:path h="375888" w="854849">
                    <a:moveTo>
                      <a:pt x="427424" y="0"/>
                    </a:moveTo>
                    <a:cubicBezTo>
                      <a:pt x="191364" y="0"/>
                      <a:pt x="0" y="84145"/>
                      <a:pt x="0" y="187944"/>
                    </a:cubicBezTo>
                    <a:cubicBezTo>
                      <a:pt x="0" y="291743"/>
                      <a:pt x="191364" y="375888"/>
                      <a:pt x="427424" y="375888"/>
                    </a:cubicBezTo>
                    <a:cubicBezTo>
                      <a:pt x="663484" y="375888"/>
                      <a:pt x="854849" y="291743"/>
                      <a:pt x="854849" y="187944"/>
                    </a:cubicBezTo>
                    <a:cubicBezTo>
                      <a:pt x="854849" y="84145"/>
                      <a:pt x="663484" y="0"/>
                      <a:pt x="427424" y="0"/>
                    </a:cubicBezTo>
                    <a:close/>
                  </a:path>
                </a:pathLst>
              </a:custGeom>
              <a:solidFill>
                <a:srgbClr val="FFF0A7"/>
              </a:solidFill>
            </p:spPr>
          </p:sp>
          <p:sp>
            <p:nvSpPr>
              <p:cNvPr name="TextBox 22" id="22"/>
              <p:cNvSpPr txBox="true"/>
              <p:nvPr/>
            </p:nvSpPr>
            <p:spPr>
              <a:xfrm>
                <a:off x="80142" y="6665"/>
                <a:ext cx="694565" cy="333984"/>
              </a:xfrm>
              <a:prstGeom prst="rect">
                <a:avLst/>
              </a:prstGeom>
            </p:spPr>
            <p:txBody>
              <a:bodyPr anchor="ctr" rtlCol="false" tIns="50800" lIns="50800" bIns="50800" rIns="50800"/>
              <a:lstStyle/>
              <a:p>
                <a:pPr algn="ctr">
                  <a:lnSpc>
                    <a:spcPts val="1947"/>
                  </a:lnSpc>
                </a:pPr>
              </a:p>
            </p:txBody>
          </p:sp>
        </p:grpSp>
        <p:sp>
          <p:nvSpPr>
            <p:cNvPr name="TextBox 23" id="23"/>
            <p:cNvSpPr txBox="true"/>
            <p:nvPr/>
          </p:nvSpPr>
          <p:spPr>
            <a:xfrm rot="0">
              <a:off x="253525" y="200283"/>
              <a:ext cx="2301856" cy="896017"/>
            </a:xfrm>
            <a:prstGeom prst="rect">
              <a:avLst/>
            </a:prstGeom>
          </p:spPr>
          <p:txBody>
            <a:bodyPr anchor="t" rtlCol="false" tIns="0" lIns="0" bIns="0" rIns="0">
              <a:spAutoFit/>
            </a:bodyPr>
            <a:lstStyle/>
            <a:p>
              <a:pPr algn="ctr">
                <a:lnSpc>
                  <a:spcPts val="1114"/>
                </a:lnSpc>
                <a:spcBef>
                  <a:spcPct val="0"/>
                </a:spcBef>
              </a:pPr>
              <a:r>
                <a:rPr lang="en-US" sz="800">
                  <a:solidFill>
                    <a:srgbClr val="000000"/>
                  </a:solidFill>
                  <a:latin typeface="Libre Baskerville"/>
                </a:rPr>
                <a:t>Pour savoir si un oeuf est frais et donc consommable, il faut le plonger dans un verre d'eau : s'il coule, c'est bon ! S'il remonte, il ne faut pas le manger.</a:t>
              </a:r>
            </a:p>
          </p:txBody>
        </p:sp>
      </p:grpSp>
      <p:sp>
        <p:nvSpPr>
          <p:cNvPr name="Freeform 24" id="24"/>
          <p:cNvSpPr/>
          <p:nvPr/>
        </p:nvSpPr>
        <p:spPr>
          <a:xfrm flipH="false" flipV="false" rot="0">
            <a:off x="1713118" y="9089683"/>
            <a:ext cx="618817" cy="850607"/>
          </a:xfrm>
          <a:custGeom>
            <a:avLst/>
            <a:gdLst/>
            <a:ahLst/>
            <a:cxnLst/>
            <a:rect r="r" b="b" t="t" l="l"/>
            <a:pathLst>
              <a:path h="850607" w="618817">
                <a:moveTo>
                  <a:pt x="0" y="0"/>
                </a:moveTo>
                <a:lnTo>
                  <a:pt x="618816" y="0"/>
                </a:lnTo>
                <a:lnTo>
                  <a:pt x="618816" y="850607"/>
                </a:lnTo>
                <a:lnTo>
                  <a:pt x="0" y="850607"/>
                </a:lnTo>
                <a:lnTo>
                  <a:pt x="0" y="0"/>
                </a:lnTo>
                <a:close/>
              </a:path>
            </a:pathLst>
          </a:custGeom>
          <a:blipFill>
            <a:blip r:embed="rId2"/>
            <a:stretch>
              <a:fillRect l="0" t="0" r="0" b="0"/>
            </a:stretch>
          </a:blipFill>
        </p:spPr>
      </p:sp>
      <p:grpSp>
        <p:nvGrpSpPr>
          <p:cNvPr name="Group 25" id="25"/>
          <p:cNvGrpSpPr/>
          <p:nvPr/>
        </p:nvGrpSpPr>
        <p:grpSpPr>
          <a:xfrm rot="0">
            <a:off x="2996889" y="10255590"/>
            <a:ext cx="1842103" cy="462825"/>
            <a:chOff x="0" y="0"/>
            <a:chExt cx="2456138" cy="617100"/>
          </a:xfrm>
        </p:grpSpPr>
        <p:sp>
          <p:nvSpPr>
            <p:cNvPr name="Freeform 26" id="26"/>
            <p:cNvSpPr/>
            <p:nvPr/>
          </p:nvSpPr>
          <p:spPr>
            <a:xfrm flipH="false" flipV="false" rot="0">
              <a:off x="1329561" y="0"/>
              <a:ext cx="647658" cy="617100"/>
            </a:xfrm>
            <a:custGeom>
              <a:avLst/>
              <a:gdLst/>
              <a:ahLst/>
              <a:cxnLst/>
              <a:rect r="r" b="b" t="t" l="l"/>
              <a:pathLst>
                <a:path h="617100" w="647658">
                  <a:moveTo>
                    <a:pt x="0" y="0"/>
                  </a:moveTo>
                  <a:lnTo>
                    <a:pt x="647657" y="0"/>
                  </a:lnTo>
                  <a:lnTo>
                    <a:pt x="647657" y="617100"/>
                  </a:lnTo>
                  <a:lnTo>
                    <a:pt x="0" y="617100"/>
                  </a:lnTo>
                  <a:lnTo>
                    <a:pt x="0" y="0"/>
                  </a:lnTo>
                  <a:close/>
                </a:path>
              </a:pathLst>
            </a:custGeom>
            <a:blipFill>
              <a:blip r:embed="rId13"/>
              <a:stretch>
                <a:fillRect l="0" t="0" r="0" b="0"/>
              </a:stretch>
            </a:blipFill>
          </p:spPr>
        </p:sp>
        <p:sp>
          <p:nvSpPr>
            <p:cNvPr name="Freeform 27" id="27"/>
            <p:cNvSpPr/>
            <p:nvPr/>
          </p:nvSpPr>
          <p:spPr>
            <a:xfrm flipH="false" flipV="false" rot="0">
              <a:off x="1949593" y="194487"/>
              <a:ext cx="506545" cy="307318"/>
            </a:xfrm>
            <a:custGeom>
              <a:avLst/>
              <a:gdLst/>
              <a:ahLst/>
              <a:cxnLst/>
              <a:rect r="r" b="b" t="t" l="l"/>
              <a:pathLst>
                <a:path h="307318" w="506545">
                  <a:moveTo>
                    <a:pt x="0" y="0"/>
                  </a:moveTo>
                  <a:lnTo>
                    <a:pt x="506545" y="0"/>
                  </a:lnTo>
                  <a:lnTo>
                    <a:pt x="506545" y="307318"/>
                  </a:lnTo>
                  <a:lnTo>
                    <a:pt x="0" y="307318"/>
                  </a:lnTo>
                  <a:lnTo>
                    <a:pt x="0" y="0"/>
                  </a:lnTo>
                  <a:close/>
                </a:path>
              </a:pathLst>
            </a:custGeom>
            <a:blipFill>
              <a:blip r:embed="rId14"/>
              <a:stretch>
                <a:fillRect l="0" t="-43206" r="-4019" b="-49749"/>
              </a:stretch>
            </a:blipFill>
          </p:spPr>
        </p:sp>
        <p:sp>
          <p:nvSpPr>
            <p:cNvPr name="Freeform 28" id="28"/>
            <p:cNvSpPr/>
            <p:nvPr/>
          </p:nvSpPr>
          <p:spPr>
            <a:xfrm flipH="false" flipV="false" rot="0">
              <a:off x="0" y="119610"/>
              <a:ext cx="1350326" cy="457072"/>
            </a:xfrm>
            <a:custGeom>
              <a:avLst/>
              <a:gdLst/>
              <a:ahLst/>
              <a:cxnLst/>
              <a:rect r="r" b="b" t="t" l="l"/>
              <a:pathLst>
                <a:path h="457072" w="1350326">
                  <a:moveTo>
                    <a:pt x="0" y="0"/>
                  </a:moveTo>
                  <a:lnTo>
                    <a:pt x="1350326" y="0"/>
                  </a:lnTo>
                  <a:lnTo>
                    <a:pt x="1350326" y="457072"/>
                  </a:lnTo>
                  <a:lnTo>
                    <a:pt x="0" y="457072"/>
                  </a:lnTo>
                  <a:lnTo>
                    <a:pt x="0" y="0"/>
                  </a:lnTo>
                  <a:close/>
                </a:path>
              </a:pathLst>
            </a:custGeom>
            <a:blipFill>
              <a:blip r:embed="rId15"/>
              <a:stretch>
                <a:fillRect l="0" t="0" r="-6645" b="0"/>
              </a:stretch>
            </a:blipFill>
          </p:spPr>
        </p:sp>
      </p:grpSp>
      <p:sp>
        <p:nvSpPr>
          <p:cNvPr name="Freeform 29" id="29"/>
          <p:cNvSpPr/>
          <p:nvPr/>
        </p:nvSpPr>
        <p:spPr>
          <a:xfrm flipH="true" flipV="true" rot="0">
            <a:off x="1115622" y="9711566"/>
            <a:ext cx="2081678" cy="1530033"/>
          </a:xfrm>
          <a:custGeom>
            <a:avLst/>
            <a:gdLst/>
            <a:ahLst/>
            <a:cxnLst/>
            <a:rect r="r" b="b" t="t" l="l"/>
            <a:pathLst>
              <a:path h="1530033" w="2081678">
                <a:moveTo>
                  <a:pt x="2081679" y="1530033"/>
                </a:moveTo>
                <a:lnTo>
                  <a:pt x="0" y="1530033"/>
                </a:lnTo>
                <a:lnTo>
                  <a:pt x="0" y="0"/>
                </a:lnTo>
                <a:lnTo>
                  <a:pt x="2081679" y="0"/>
                </a:lnTo>
                <a:lnTo>
                  <a:pt x="2081679" y="1530033"/>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0" id="30"/>
          <p:cNvSpPr/>
          <p:nvPr/>
        </p:nvSpPr>
        <p:spPr>
          <a:xfrm flipH="false" flipV="false" rot="0">
            <a:off x="7082107" y="10038195"/>
            <a:ext cx="443662" cy="434789"/>
          </a:xfrm>
          <a:custGeom>
            <a:avLst/>
            <a:gdLst/>
            <a:ahLst/>
            <a:cxnLst/>
            <a:rect r="r" b="b" t="t" l="l"/>
            <a:pathLst>
              <a:path h="434789" w="443662">
                <a:moveTo>
                  <a:pt x="0" y="0"/>
                </a:moveTo>
                <a:lnTo>
                  <a:pt x="443662" y="0"/>
                </a:lnTo>
                <a:lnTo>
                  <a:pt x="443662" y="434789"/>
                </a:lnTo>
                <a:lnTo>
                  <a:pt x="0" y="434789"/>
                </a:lnTo>
                <a:lnTo>
                  <a:pt x="0" y="0"/>
                </a:lnTo>
                <a:close/>
              </a:path>
            </a:pathLst>
          </a:custGeom>
          <a:blipFill>
            <a:blip r:embed="rId16">
              <a:alphaModFix amt="67000"/>
            </a:blip>
            <a:stretch>
              <a:fillRect l="0" t="0" r="0" b="0"/>
            </a:stretch>
          </a:blipFill>
        </p:spPr>
      </p:sp>
      <p:sp>
        <p:nvSpPr>
          <p:cNvPr name="Freeform 31" id="31"/>
          <p:cNvSpPr/>
          <p:nvPr/>
        </p:nvSpPr>
        <p:spPr>
          <a:xfrm flipH="false" flipV="false" rot="0">
            <a:off x="5164264" y="5348288"/>
            <a:ext cx="530972" cy="412232"/>
          </a:xfrm>
          <a:custGeom>
            <a:avLst/>
            <a:gdLst/>
            <a:ahLst/>
            <a:cxnLst/>
            <a:rect r="r" b="b" t="t" l="l"/>
            <a:pathLst>
              <a:path h="412232" w="530972">
                <a:moveTo>
                  <a:pt x="0" y="0"/>
                </a:moveTo>
                <a:lnTo>
                  <a:pt x="530972" y="0"/>
                </a:lnTo>
                <a:lnTo>
                  <a:pt x="530972" y="412231"/>
                </a:lnTo>
                <a:lnTo>
                  <a:pt x="0" y="412231"/>
                </a:lnTo>
                <a:lnTo>
                  <a:pt x="0" y="0"/>
                </a:lnTo>
                <a:close/>
              </a:path>
            </a:pathLst>
          </a:custGeom>
          <a:blipFill>
            <a:blip r:embed="rId17"/>
            <a:stretch>
              <a:fillRect l="0" t="0" r="0" b="0"/>
            </a:stretch>
          </a:blipFill>
        </p:spPr>
      </p:sp>
      <p:sp>
        <p:nvSpPr>
          <p:cNvPr name="Freeform 32" id="32"/>
          <p:cNvSpPr/>
          <p:nvPr/>
        </p:nvSpPr>
        <p:spPr>
          <a:xfrm flipH="false" flipV="false" rot="0">
            <a:off x="6572815" y="5348288"/>
            <a:ext cx="345226" cy="412232"/>
          </a:xfrm>
          <a:custGeom>
            <a:avLst/>
            <a:gdLst/>
            <a:ahLst/>
            <a:cxnLst/>
            <a:rect r="r" b="b" t="t" l="l"/>
            <a:pathLst>
              <a:path h="412232" w="345226">
                <a:moveTo>
                  <a:pt x="0" y="0"/>
                </a:moveTo>
                <a:lnTo>
                  <a:pt x="345226" y="0"/>
                </a:lnTo>
                <a:lnTo>
                  <a:pt x="345226" y="412231"/>
                </a:lnTo>
                <a:lnTo>
                  <a:pt x="0" y="412231"/>
                </a:lnTo>
                <a:lnTo>
                  <a:pt x="0" y="0"/>
                </a:lnTo>
                <a:close/>
              </a:path>
            </a:pathLst>
          </a:custGeom>
          <a:blipFill>
            <a:blip r:embed="rId18"/>
            <a:stretch>
              <a:fillRect l="0" t="0" r="0" b="0"/>
            </a:stretch>
          </a:blipFill>
        </p:spPr>
      </p:sp>
      <p:sp>
        <p:nvSpPr>
          <p:cNvPr name="TextBox 33" id="33"/>
          <p:cNvSpPr txBox="true"/>
          <p:nvPr/>
        </p:nvSpPr>
        <p:spPr>
          <a:xfrm rot="746926">
            <a:off x="5878001" y="8245737"/>
            <a:ext cx="1417364" cy="394038"/>
          </a:xfrm>
          <a:prstGeom prst="rect">
            <a:avLst/>
          </a:prstGeom>
        </p:spPr>
        <p:txBody>
          <a:bodyPr anchor="t" rtlCol="false" tIns="0" lIns="0" bIns="0" rIns="0">
            <a:spAutoFit/>
          </a:bodyPr>
          <a:lstStyle/>
          <a:p>
            <a:pPr algn="ctr">
              <a:lnSpc>
                <a:spcPts val="1662"/>
              </a:lnSpc>
              <a:spcBef>
                <a:spcPct val="0"/>
              </a:spcBef>
            </a:pPr>
            <a:r>
              <a:rPr lang="en-US" sz="1193">
                <a:solidFill>
                  <a:srgbClr val="000000"/>
                </a:solidFill>
                <a:latin typeface="Libre Baskerville Bold"/>
              </a:rPr>
              <a:t>Pourquoi des boîtes de 6 ou 12 ?</a:t>
            </a:r>
          </a:p>
        </p:txBody>
      </p:sp>
      <p:sp>
        <p:nvSpPr>
          <p:cNvPr name="TextBox 34" id="34"/>
          <p:cNvSpPr txBox="true"/>
          <p:nvPr/>
        </p:nvSpPr>
        <p:spPr>
          <a:xfrm rot="0">
            <a:off x="3354866" y="2263631"/>
            <a:ext cx="3932633" cy="453622"/>
          </a:xfrm>
          <a:prstGeom prst="rect">
            <a:avLst/>
          </a:prstGeom>
        </p:spPr>
        <p:txBody>
          <a:bodyPr anchor="t" rtlCol="false" tIns="0" lIns="0" bIns="0" rIns="0">
            <a:spAutoFit/>
          </a:bodyPr>
          <a:lstStyle/>
          <a:p>
            <a:pPr algn="ctr">
              <a:lnSpc>
                <a:spcPts val="1827"/>
              </a:lnSpc>
            </a:pPr>
            <a:r>
              <a:rPr lang="en-US" sz="1311">
                <a:solidFill>
                  <a:srgbClr val="000000"/>
                </a:solidFill>
                <a:latin typeface="Libre Baskerville"/>
              </a:rPr>
              <a:t>[Présentation de la ferme, des animaux, des points de vente,...]</a:t>
            </a:r>
          </a:p>
        </p:txBody>
      </p:sp>
      <p:sp>
        <p:nvSpPr>
          <p:cNvPr name="TextBox 35" id="35"/>
          <p:cNvSpPr txBox="true"/>
          <p:nvPr/>
        </p:nvSpPr>
        <p:spPr>
          <a:xfrm rot="0">
            <a:off x="472620" y="501989"/>
            <a:ext cx="6480334" cy="315421"/>
          </a:xfrm>
          <a:prstGeom prst="rect">
            <a:avLst/>
          </a:prstGeom>
        </p:spPr>
        <p:txBody>
          <a:bodyPr anchor="t" rtlCol="false" tIns="0" lIns="0" bIns="0" rIns="0">
            <a:spAutoFit/>
          </a:bodyPr>
          <a:lstStyle/>
          <a:p>
            <a:pPr algn="ctr">
              <a:lnSpc>
                <a:spcPts val="2644"/>
              </a:lnSpc>
              <a:spcBef>
                <a:spcPct val="0"/>
              </a:spcBef>
            </a:pPr>
            <a:r>
              <a:rPr lang="en-US" sz="1898">
                <a:solidFill>
                  <a:srgbClr val="000000"/>
                </a:solidFill>
                <a:latin typeface="Libre Baskerville"/>
              </a:rPr>
              <a:t>Les poules pondeuses de l'élevage [nom de l'élevage]</a:t>
            </a:r>
          </a:p>
        </p:txBody>
      </p:sp>
      <p:sp>
        <p:nvSpPr>
          <p:cNvPr name="TextBox 36" id="36"/>
          <p:cNvSpPr txBox="true"/>
          <p:nvPr/>
        </p:nvSpPr>
        <p:spPr>
          <a:xfrm rot="0">
            <a:off x="2156462" y="4458692"/>
            <a:ext cx="3112651" cy="192154"/>
          </a:xfrm>
          <a:prstGeom prst="rect">
            <a:avLst/>
          </a:prstGeom>
        </p:spPr>
        <p:txBody>
          <a:bodyPr anchor="t" rtlCol="false" tIns="0" lIns="0" bIns="0" rIns="0">
            <a:spAutoFit/>
          </a:bodyPr>
          <a:lstStyle/>
          <a:p>
            <a:pPr algn="ctr">
              <a:lnSpc>
                <a:spcPts val="1529"/>
              </a:lnSpc>
              <a:spcBef>
                <a:spcPct val="0"/>
              </a:spcBef>
            </a:pPr>
            <a:r>
              <a:rPr lang="en-US" sz="1098">
                <a:solidFill>
                  <a:srgbClr val="000000"/>
                </a:solidFill>
                <a:latin typeface="Libre Baskerville Bold"/>
              </a:rPr>
              <a:t>L'élevage de poules pondeuses en France : </a:t>
            </a:r>
          </a:p>
        </p:txBody>
      </p:sp>
      <p:sp>
        <p:nvSpPr>
          <p:cNvPr name="TextBox 37" id="37"/>
          <p:cNvSpPr txBox="true"/>
          <p:nvPr/>
        </p:nvSpPr>
        <p:spPr>
          <a:xfrm rot="0">
            <a:off x="343880" y="7561669"/>
            <a:ext cx="6008934" cy="149149"/>
          </a:xfrm>
          <a:prstGeom prst="rect">
            <a:avLst/>
          </a:prstGeom>
        </p:spPr>
        <p:txBody>
          <a:bodyPr anchor="t" rtlCol="false" tIns="0" lIns="0" bIns="0" rIns="0">
            <a:spAutoFit/>
          </a:bodyPr>
          <a:lstStyle/>
          <a:p>
            <a:pPr>
              <a:lnSpc>
                <a:spcPts val="1251"/>
              </a:lnSpc>
              <a:spcBef>
                <a:spcPct val="0"/>
              </a:spcBef>
            </a:pPr>
            <a:r>
              <a:rPr lang="en-US" sz="898" u="sng">
                <a:solidFill>
                  <a:srgbClr val="000000"/>
                </a:solidFill>
                <a:latin typeface="Libre Baskerville"/>
              </a:rPr>
              <a:t>En savoir plus</a:t>
            </a:r>
            <a:r>
              <a:rPr lang="en-US" sz="898">
                <a:solidFill>
                  <a:srgbClr val="000000"/>
                </a:solidFill>
                <a:latin typeface="Libre Baskerville"/>
              </a:rPr>
              <a:t> : *agriculture.gouv.fr/le-bien-etre-et-la-protection-des-poules-pondeuses</a:t>
            </a:r>
          </a:p>
        </p:txBody>
      </p:sp>
      <p:sp>
        <p:nvSpPr>
          <p:cNvPr name="TextBox 38" id="38"/>
          <p:cNvSpPr txBox="true"/>
          <p:nvPr/>
        </p:nvSpPr>
        <p:spPr>
          <a:xfrm rot="0">
            <a:off x="199758" y="8089938"/>
            <a:ext cx="1686743" cy="909739"/>
          </a:xfrm>
          <a:prstGeom prst="rect">
            <a:avLst/>
          </a:prstGeom>
        </p:spPr>
        <p:txBody>
          <a:bodyPr anchor="t" rtlCol="false" tIns="0" lIns="0" bIns="0" rIns="0">
            <a:spAutoFit/>
          </a:bodyPr>
          <a:lstStyle/>
          <a:p>
            <a:pPr algn="ctr">
              <a:lnSpc>
                <a:spcPts val="1251"/>
              </a:lnSpc>
              <a:spcBef>
                <a:spcPct val="0"/>
              </a:spcBef>
            </a:pPr>
            <a:r>
              <a:rPr lang="en-US" sz="898">
                <a:solidFill>
                  <a:srgbClr val="000000"/>
                </a:solidFill>
                <a:latin typeface="Libre Baskerville"/>
              </a:rPr>
              <a:t>On ne pond des œufs que tous les 1 à 2 jours ! Entre temps, on dort, on picore, on gratte la terre et on s'y frotte, on lisse nos plumes, on mange et on caquette !  </a:t>
            </a:r>
          </a:p>
        </p:txBody>
      </p:sp>
      <p:sp>
        <p:nvSpPr>
          <p:cNvPr name="TextBox 39" id="39"/>
          <p:cNvSpPr txBox="true"/>
          <p:nvPr/>
        </p:nvSpPr>
        <p:spPr>
          <a:xfrm rot="0">
            <a:off x="1336652" y="10056478"/>
            <a:ext cx="1639619" cy="605502"/>
          </a:xfrm>
          <a:prstGeom prst="rect">
            <a:avLst/>
          </a:prstGeom>
        </p:spPr>
        <p:txBody>
          <a:bodyPr anchor="t" rtlCol="false" tIns="0" lIns="0" bIns="0" rIns="0">
            <a:spAutoFit/>
          </a:bodyPr>
          <a:lstStyle/>
          <a:p>
            <a:pPr algn="ctr">
              <a:lnSpc>
                <a:spcPts val="1251"/>
              </a:lnSpc>
              <a:spcBef>
                <a:spcPct val="0"/>
              </a:spcBef>
            </a:pPr>
            <a:r>
              <a:rPr lang="en-US" sz="898">
                <a:solidFill>
                  <a:srgbClr val="000000"/>
                </a:solidFill>
                <a:latin typeface="Libre Baskerville"/>
              </a:rPr>
              <a:t>Nos œufs ne contiennent pas de poussin, car il n'y a pas de coq dans les élevages de poules pondeuses !</a:t>
            </a:r>
          </a:p>
        </p:txBody>
      </p:sp>
      <p:grpSp>
        <p:nvGrpSpPr>
          <p:cNvPr name="Group 40" id="40"/>
          <p:cNvGrpSpPr/>
          <p:nvPr/>
        </p:nvGrpSpPr>
        <p:grpSpPr>
          <a:xfrm rot="0">
            <a:off x="775026" y="1103160"/>
            <a:ext cx="2075857" cy="3113786"/>
            <a:chOff x="0" y="0"/>
            <a:chExt cx="2767810" cy="4151715"/>
          </a:xfrm>
        </p:grpSpPr>
        <p:grpSp>
          <p:nvGrpSpPr>
            <p:cNvPr name="Group 41" id="41"/>
            <p:cNvGrpSpPr>
              <a:grpSpLocks noChangeAspect="true"/>
            </p:cNvGrpSpPr>
            <p:nvPr/>
          </p:nvGrpSpPr>
          <p:grpSpPr>
            <a:xfrm rot="0">
              <a:off x="0" y="0"/>
              <a:ext cx="2767810" cy="4151715"/>
              <a:chOff x="0" y="0"/>
              <a:chExt cx="6350000" cy="9525000"/>
            </a:xfrm>
          </p:grpSpPr>
          <p:sp>
            <p:nvSpPr>
              <p:cNvPr name="Freeform 42" id="42"/>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solidFill>
                <a:srgbClr val="000000">
                  <a:alpha val="0"/>
                </a:srgbClr>
              </a:solidFill>
              <a:ln w="12700">
                <a:solidFill>
                  <a:srgbClr val="000000"/>
                </a:solidFill>
              </a:ln>
            </p:spPr>
          </p:sp>
        </p:grpSp>
        <p:sp>
          <p:nvSpPr>
            <p:cNvPr name="TextBox 43" id="43"/>
            <p:cNvSpPr txBox="true"/>
            <p:nvPr/>
          </p:nvSpPr>
          <p:spPr>
            <a:xfrm rot="0">
              <a:off x="222545" y="1689510"/>
              <a:ext cx="2322721" cy="595304"/>
            </a:xfrm>
            <a:prstGeom prst="rect">
              <a:avLst/>
            </a:prstGeom>
          </p:spPr>
          <p:txBody>
            <a:bodyPr anchor="t" rtlCol="false" tIns="0" lIns="0" bIns="0" rIns="0">
              <a:spAutoFit/>
            </a:bodyPr>
            <a:lstStyle/>
            <a:p>
              <a:pPr algn="ctr">
                <a:lnSpc>
                  <a:spcPts val="1827"/>
                </a:lnSpc>
              </a:pPr>
              <a:r>
                <a:rPr lang="en-US" sz="1311">
                  <a:solidFill>
                    <a:srgbClr val="000000"/>
                  </a:solidFill>
                  <a:latin typeface="Libre Baskerville"/>
                </a:rPr>
                <a:t>Insérez une photo de l'élevage</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9758" y="4397921"/>
            <a:ext cx="7171791" cy="3358642"/>
            <a:chOff x="0" y="0"/>
            <a:chExt cx="2569239" cy="1203208"/>
          </a:xfrm>
        </p:grpSpPr>
        <p:sp>
          <p:nvSpPr>
            <p:cNvPr name="Freeform 3" id="3"/>
            <p:cNvSpPr/>
            <p:nvPr/>
          </p:nvSpPr>
          <p:spPr>
            <a:xfrm flipH="false" flipV="false" rot="0">
              <a:off x="0" y="0"/>
              <a:ext cx="2569239" cy="1203208"/>
            </a:xfrm>
            <a:custGeom>
              <a:avLst/>
              <a:gdLst/>
              <a:ahLst/>
              <a:cxnLst/>
              <a:rect r="r" b="b" t="t" l="l"/>
              <a:pathLst>
                <a:path h="1203208" w="2569239">
                  <a:moveTo>
                    <a:pt x="39941" y="0"/>
                  </a:moveTo>
                  <a:lnTo>
                    <a:pt x="2529298" y="0"/>
                  </a:lnTo>
                  <a:cubicBezTo>
                    <a:pt x="2539891" y="0"/>
                    <a:pt x="2550050" y="4208"/>
                    <a:pt x="2557541" y="11699"/>
                  </a:cubicBezTo>
                  <a:cubicBezTo>
                    <a:pt x="2565031" y="19189"/>
                    <a:pt x="2569239" y="29348"/>
                    <a:pt x="2569239" y="39941"/>
                  </a:cubicBezTo>
                  <a:lnTo>
                    <a:pt x="2569239" y="1163266"/>
                  </a:lnTo>
                  <a:cubicBezTo>
                    <a:pt x="2569239" y="1185326"/>
                    <a:pt x="2551357" y="1203208"/>
                    <a:pt x="2529298" y="1203208"/>
                  </a:cubicBezTo>
                  <a:lnTo>
                    <a:pt x="39941" y="1203208"/>
                  </a:lnTo>
                  <a:cubicBezTo>
                    <a:pt x="29348" y="1203208"/>
                    <a:pt x="19189" y="1199000"/>
                    <a:pt x="11699" y="1191509"/>
                  </a:cubicBezTo>
                  <a:cubicBezTo>
                    <a:pt x="4208" y="1184019"/>
                    <a:pt x="0" y="1173860"/>
                    <a:pt x="0" y="1163266"/>
                  </a:cubicBezTo>
                  <a:lnTo>
                    <a:pt x="0" y="39941"/>
                  </a:lnTo>
                  <a:cubicBezTo>
                    <a:pt x="0" y="29348"/>
                    <a:pt x="4208" y="19189"/>
                    <a:pt x="11699" y="11699"/>
                  </a:cubicBezTo>
                  <a:cubicBezTo>
                    <a:pt x="19189" y="4208"/>
                    <a:pt x="29348" y="0"/>
                    <a:pt x="39941" y="0"/>
                  </a:cubicBezTo>
                  <a:close/>
                </a:path>
              </a:pathLst>
            </a:custGeom>
            <a:solidFill>
              <a:srgbClr val="D7E678"/>
            </a:solidFill>
          </p:spPr>
        </p:sp>
        <p:sp>
          <p:nvSpPr>
            <p:cNvPr name="TextBox 4" id="4"/>
            <p:cNvSpPr txBox="true"/>
            <p:nvPr/>
          </p:nvSpPr>
          <p:spPr>
            <a:xfrm>
              <a:off x="0" y="-28575"/>
              <a:ext cx="2569239" cy="1231783"/>
            </a:xfrm>
            <a:prstGeom prst="rect">
              <a:avLst/>
            </a:prstGeom>
          </p:spPr>
          <p:txBody>
            <a:bodyPr anchor="ctr" rtlCol="false" tIns="50800" lIns="50800" bIns="50800" rIns="50800"/>
            <a:lstStyle/>
            <a:p>
              <a:pPr algn="r">
                <a:lnSpc>
                  <a:spcPts val="1529"/>
                </a:lnSpc>
              </a:pPr>
            </a:p>
          </p:txBody>
        </p:sp>
      </p:grpSp>
      <p:graphicFrame>
        <p:nvGraphicFramePr>
          <p:cNvPr name="Table 5" id="5"/>
          <p:cNvGraphicFramePr>
            <a:graphicFrameLocks noGrp="true"/>
          </p:cNvGraphicFramePr>
          <p:nvPr/>
        </p:nvGraphicFramePr>
        <p:xfrm>
          <a:off x="263140" y="4728677"/>
          <a:ext cx="7045026" cy="2562225"/>
        </p:xfrm>
        <a:graphic>
          <a:graphicData uri="http://schemas.openxmlformats.org/drawingml/2006/table">
            <a:tbl>
              <a:tblPr/>
              <a:tblGrid>
                <a:gridCol w="1331249"/>
                <a:gridCol w="1602115"/>
                <a:gridCol w="1412495"/>
                <a:gridCol w="1609417"/>
                <a:gridCol w="1089750"/>
              </a:tblGrid>
              <a:tr h="550050">
                <a:tc rowSpan="2">
                  <a:txBody>
                    <a:bodyPr anchor="t" rtlCol="false"/>
                    <a:lstStyle/>
                    <a:p>
                      <a:pPr algn="ctr">
                        <a:lnSpc>
                          <a:spcPts val="1400"/>
                        </a:lnSpc>
                        <a:defRPr/>
                      </a:pPr>
                      <a:r>
                        <a:rPr lang="en-US" sz="1000">
                          <a:solidFill>
                            <a:srgbClr val="000000"/>
                          </a:solidFill>
                          <a:latin typeface="Libre Baskerville Bold"/>
                        </a:rPr>
                        <a:t>Modes d'élevage</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Standard</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Certifié</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Fermier  ou Label Rouge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Agriculture biologique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386883">
                <a:tc vMerge="true">
                  <a:txBody>
                    <a:bodyPr anchor="t" rtlCol="false"/>
                    <a:lstStyle/>
                    <a:p>
                      <a:pPr algn="ctr">
                        <a:lnSpc>
                          <a:spcPts val="1400"/>
                        </a:lnSpc>
                        <a:defRPr/>
                      </a:pPr>
                      <a:r>
                        <a:rPr lang="en-US" sz="1000">
                          <a:solidFill>
                            <a:srgbClr val="000000"/>
                          </a:solidFill>
                          <a:latin typeface="Libre Baskerville Bold"/>
                        </a:rPr>
                        <a:t>Modes d'élevage</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Standard</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Certifié</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Fermier  ou Label Rouge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Agriculture biologique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1625292">
                <a:tc>
                  <a:txBody>
                    <a:bodyPr anchor="t" rtlCol="false"/>
                    <a:lstStyle/>
                    <a:p>
                      <a:pPr algn="ctr">
                        <a:lnSpc>
                          <a:spcPts val="1400"/>
                        </a:lnSpc>
                        <a:defRPr/>
                      </a:pPr>
                      <a:r>
                        <a:rPr lang="en-US" sz="1000">
                          <a:solidFill>
                            <a:srgbClr val="000000"/>
                          </a:solidFill>
                          <a:latin typeface="Libre Baskerville Bold"/>
                        </a:rPr>
                        <a:t>Caractéristiques principales</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Souche à croissance rapide (abattage à </a:t>
                      </a:r>
                      <a:endParaRPr lang="en-US" sz="1100"/>
                    </a:p>
                    <a:p>
                      <a:pPr algn="ctr">
                        <a:lnSpc>
                          <a:spcPts val="1400"/>
                        </a:lnSpc>
                      </a:pPr>
                      <a:r>
                        <a:rPr lang="en-US" sz="1000">
                          <a:solidFill>
                            <a:srgbClr val="000000"/>
                          </a:solidFill>
                          <a:latin typeface="Libre Baskerville"/>
                        </a:rPr>
                        <a:t>40 j), accès à une litière fraîche et friable, pas d'accès à l'extérieur</a:t>
                      </a: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Comme le poulet standard, mais avec des souches à croissance intermédiaire </a:t>
                      </a:r>
                      <a:endParaRPr lang="en-US" sz="1100"/>
                    </a:p>
                    <a:p>
                      <a:pPr algn="ctr">
                        <a:lnSpc>
                          <a:spcPts val="1400"/>
                        </a:lnSpc>
                      </a:pPr>
                      <a:r>
                        <a:rPr lang="en-US" sz="1000">
                          <a:solidFill>
                            <a:srgbClr val="000000"/>
                          </a:solidFill>
                          <a:latin typeface="Libre Baskerville"/>
                        </a:rPr>
                        <a:t>(56 j)</a:t>
                      </a: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Souche à croissance lente (min 81 j), perchoirs, accès à l'extérieur (mention "élevé en liberté" si le parcours extérieur est illimité)</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Plein air et autres exigences*</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sp>
        <p:nvSpPr>
          <p:cNvPr name="Freeform 6" id="6"/>
          <p:cNvSpPr/>
          <p:nvPr/>
        </p:nvSpPr>
        <p:spPr>
          <a:xfrm flipH="false" flipV="false" rot="0">
            <a:off x="1812955" y="4419956"/>
            <a:ext cx="265399" cy="298201"/>
          </a:xfrm>
          <a:custGeom>
            <a:avLst/>
            <a:gdLst/>
            <a:ahLst/>
            <a:cxnLst/>
            <a:rect r="r" b="b" t="t" l="l"/>
            <a:pathLst>
              <a:path h="298201" w="265399">
                <a:moveTo>
                  <a:pt x="0" y="0"/>
                </a:moveTo>
                <a:lnTo>
                  <a:pt x="265399" y="0"/>
                </a:lnTo>
                <a:lnTo>
                  <a:pt x="265399" y="298202"/>
                </a:lnTo>
                <a:lnTo>
                  <a:pt x="0" y="2982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4506459" y="8108988"/>
            <a:ext cx="766284" cy="952449"/>
            <a:chOff x="0" y="0"/>
            <a:chExt cx="1021711" cy="1269931"/>
          </a:xfrm>
        </p:grpSpPr>
        <p:sp>
          <p:nvSpPr>
            <p:cNvPr name="TextBox 8" id="8"/>
            <p:cNvSpPr txBox="true"/>
            <p:nvPr/>
          </p:nvSpPr>
          <p:spPr>
            <a:xfrm rot="0">
              <a:off x="0" y="467495"/>
              <a:ext cx="1021711" cy="802437"/>
            </a:xfrm>
            <a:prstGeom prst="rect">
              <a:avLst/>
            </a:prstGeom>
          </p:spPr>
          <p:txBody>
            <a:bodyPr anchor="t" rtlCol="false" tIns="0" lIns="0" bIns="0" rIns="0">
              <a:spAutoFit/>
            </a:bodyPr>
            <a:lstStyle/>
            <a:p>
              <a:pPr algn="ctr">
                <a:lnSpc>
                  <a:spcPts val="1253"/>
                </a:lnSpc>
                <a:spcBef>
                  <a:spcPct val="0"/>
                </a:spcBef>
              </a:pPr>
              <a:r>
                <a:rPr lang="en-US" sz="900">
                  <a:solidFill>
                    <a:srgbClr val="000000"/>
                  </a:solidFill>
                  <a:latin typeface="Libre Baskerville"/>
                </a:rPr>
                <a:t>EN SAVOIR PLUS SUR LES POULETS</a:t>
              </a:r>
            </a:p>
          </p:txBody>
        </p:sp>
        <p:sp>
          <p:nvSpPr>
            <p:cNvPr name="Freeform 9" id="9"/>
            <p:cNvSpPr/>
            <p:nvPr/>
          </p:nvSpPr>
          <p:spPr>
            <a:xfrm flipH="false" flipV="false" rot="0">
              <a:off x="0" y="0"/>
              <a:ext cx="404216" cy="454175"/>
            </a:xfrm>
            <a:custGeom>
              <a:avLst/>
              <a:gdLst/>
              <a:ahLst/>
              <a:cxnLst/>
              <a:rect r="r" b="b" t="t" l="l"/>
              <a:pathLst>
                <a:path h="454175" w="404216">
                  <a:moveTo>
                    <a:pt x="0" y="0"/>
                  </a:moveTo>
                  <a:lnTo>
                    <a:pt x="404216" y="0"/>
                  </a:lnTo>
                  <a:lnTo>
                    <a:pt x="404216" y="454175"/>
                  </a:lnTo>
                  <a:lnTo>
                    <a:pt x="0" y="4541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10" id="10"/>
          <p:cNvSpPr/>
          <p:nvPr/>
        </p:nvSpPr>
        <p:spPr>
          <a:xfrm flipH="false" flipV="false" rot="0">
            <a:off x="5170350" y="5186363"/>
            <a:ext cx="530972" cy="412232"/>
          </a:xfrm>
          <a:custGeom>
            <a:avLst/>
            <a:gdLst/>
            <a:ahLst/>
            <a:cxnLst/>
            <a:rect r="r" b="b" t="t" l="l"/>
            <a:pathLst>
              <a:path h="412232" w="530972">
                <a:moveTo>
                  <a:pt x="0" y="0"/>
                </a:moveTo>
                <a:lnTo>
                  <a:pt x="530973" y="0"/>
                </a:lnTo>
                <a:lnTo>
                  <a:pt x="530973" y="412231"/>
                </a:lnTo>
                <a:lnTo>
                  <a:pt x="0" y="412231"/>
                </a:lnTo>
                <a:lnTo>
                  <a:pt x="0" y="0"/>
                </a:lnTo>
                <a:close/>
              </a:path>
            </a:pathLst>
          </a:custGeom>
          <a:blipFill>
            <a:blip r:embed="rId4"/>
            <a:stretch>
              <a:fillRect l="0" t="0" r="0" b="0"/>
            </a:stretch>
          </a:blipFill>
        </p:spPr>
      </p:sp>
      <p:sp>
        <p:nvSpPr>
          <p:cNvPr name="Freeform 11" id="11"/>
          <p:cNvSpPr/>
          <p:nvPr/>
        </p:nvSpPr>
        <p:spPr>
          <a:xfrm flipH="false" flipV="false" rot="0">
            <a:off x="6572815" y="5186362"/>
            <a:ext cx="345226" cy="412232"/>
          </a:xfrm>
          <a:custGeom>
            <a:avLst/>
            <a:gdLst/>
            <a:ahLst/>
            <a:cxnLst/>
            <a:rect r="r" b="b" t="t" l="l"/>
            <a:pathLst>
              <a:path h="412232" w="345226">
                <a:moveTo>
                  <a:pt x="0" y="0"/>
                </a:moveTo>
                <a:lnTo>
                  <a:pt x="345226" y="0"/>
                </a:lnTo>
                <a:lnTo>
                  <a:pt x="345226" y="412232"/>
                </a:lnTo>
                <a:lnTo>
                  <a:pt x="0" y="412232"/>
                </a:lnTo>
                <a:lnTo>
                  <a:pt x="0" y="0"/>
                </a:lnTo>
                <a:close/>
              </a:path>
            </a:pathLst>
          </a:custGeom>
          <a:blipFill>
            <a:blip r:embed="rId5"/>
            <a:stretch>
              <a:fillRect l="0" t="0" r="0" b="0"/>
            </a:stretch>
          </a:blipFill>
        </p:spPr>
      </p:sp>
      <p:grpSp>
        <p:nvGrpSpPr>
          <p:cNvPr name="Group 12" id="12"/>
          <p:cNvGrpSpPr/>
          <p:nvPr/>
        </p:nvGrpSpPr>
        <p:grpSpPr>
          <a:xfrm rot="0">
            <a:off x="775026" y="1103160"/>
            <a:ext cx="2075857" cy="3113786"/>
            <a:chOff x="0" y="0"/>
            <a:chExt cx="2767810" cy="4151715"/>
          </a:xfrm>
        </p:grpSpPr>
        <p:grpSp>
          <p:nvGrpSpPr>
            <p:cNvPr name="Group 13" id="13"/>
            <p:cNvGrpSpPr>
              <a:grpSpLocks noChangeAspect="true"/>
            </p:cNvGrpSpPr>
            <p:nvPr/>
          </p:nvGrpSpPr>
          <p:grpSpPr>
            <a:xfrm rot="0">
              <a:off x="0" y="0"/>
              <a:ext cx="2767810" cy="4151715"/>
              <a:chOff x="0" y="0"/>
              <a:chExt cx="6350000" cy="9525000"/>
            </a:xfrm>
          </p:grpSpPr>
          <p:sp>
            <p:nvSpPr>
              <p:cNvPr name="Freeform 14" id="14"/>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solidFill>
                <a:srgbClr val="000000">
                  <a:alpha val="0"/>
                </a:srgbClr>
              </a:solidFill>
              <a:ln w="12700">
                <a:solidFill>
                  <a:srgbClr val="000000"/>
                </a:solidFill>
              </a:ln>
            </p:spPr>
          </p:sp>
        </p:grpSp>
        <p:sp>
          <p:nvSpPr>
            <p:cNvPr name="TextBox 15" id="15"/>
            <p:cNvSpPr txBox="true"/>
            <p:nvPr/>
          </p:nvSpPr>
          <p:spPr>
            <a:xfrm rot="0">
              <a:off x="222545" y="1689510"/>
              <a:ext cx="2322721" cy="595304"/>
            </a:xfrm>
            <a:prstGeom prst="rect">
              <a:avLst/>
            </a:prstGeom>
          </p:spPr>
          <p:txBody>
            <a:bodyPr anchor="t" rtlCol="false" tIns="0" lIns="0" bIns="0" rIns="0">
              <a:spAutoFit/>
            </a:bodyPr>
            <a:lstStyle/>
            <a:p>
              <a:pPr algn="ctr">
                <a:lnSpc>
                  <a:spcPts val="1827"/>
                </a:lnSpc>
              </a:pPr>
              <a:r>
                <a:rPr lang="en-US" sz="1311">
                  <a:solidFill>
                    <a:srgbClr val="000000"/>
                  </a:solidFill>
                  <a:latin typeface="Libre Baskerville"/>
                </a:rPr>
                <a:t>Insérez une photo de l'élevage</a:t>
              </a:r>
            </a:p>
          </p:txBody>
        </p:sp>
      </p:grpSp>
      <p:sp>
        <p:nvSpPr>
          <p:cNvPr name="Freeform 16" id="16"/>
          <p:cNvSpPr/>
          <p:nvPr/>
        </p:nvSpPr>
        <p:spPr>
          <a:xfrm flipH="false" flipV="false" rot="0">
            <a:off x="343880" y="368218"/>
            <a:ext cx="558029" cy="611539"/>
          </a:xfrm>
          <a:custGeom>
            <a:avLst/>
            <a:gdLst/>
            <a:ahLst/>
            <a:cxnLst/>
            <a:rect r="r" b="b" t="t" l="l"/>
            <a:pathLst>
              <a:path h="611539" w="558029">
                <a:moveTo>
                  <a:pt x="0" y="0"/>
                </a:moveTo>
                <a:lnTo>
                  <a:pt x="558029" y="0"/>
                </a:lnTo>
                <a:lnTo>
                  <a:pt x="558029" y="611538"/>
                </a:lnTo>
                <a:lnTo>
                  <a:pt x="0" y="6115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true" flipV="false" rot="0">
            <a:off x="6639027" y="368218"/>
            <a:ext cx="558029" cy="611539"/>
          </a:xfrm>
          <a:custGeom>
            <a:avLst/>
            <a:gdLst/>
            <a:ahLst/>
            <a:cxnLst/>
            <a:rect r="r" b="b" t="t" l="l"/>
            <a:pathLst>
              <a:path h="611539" w="558029">
                <a:moveTo>
                  <a:pt x="558029" y="0"/>
                </a:moveTo>
                <a:lnTo>
                  <a:pt x="0" y="0"/>
                </a:lnTo>
                <a:lnTo>
                  <a:pt x="0" y="611538"/>
                </a:lnTo>
                <a:lnTo>
                  <a:pt x="558029" y="611538"/>
                </a:lnTo>
                <a:lnTo>
                  <a:pt x="55802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679425" y="9254401"/>
            <a:ext cx="715212" cy="783794"/>
          </a:xfrm>
          <a:custGeom>
            <a:avLst/>
            <a:gdLst/>
            <a:ahLst/>
            <a:cxnLst/>
            <a:rect r="r" b="b" t="t" l="l"/>
            <a:pathLst>
              <a:path h="783794" w="715212">
                <a:moveTo>
                  <a:pt x="0" y="0"/>
                </a:moveTo>
                <a:lnTo>
                  <a:pt x="715212" y="0"/>
                </a:lnTo>
                <a:lnTo>
                  <a:pt x="715212" y="783794"/>
                </a:lnTo>
                <a:lnTo>
                  <a:pt x="0" y="7837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3354866" y="2263631"/>
            <a:ext cx="3932633" cy="453622"/>
          </a:xfrm>
          <a:prstGeom prst="rect">
            <a:avLst/>
          </a:prstGeom>
        </p:spPr>
        <p:txBody>
          <a:bodyPr anchor="t" rtlCol="false" tIns="0" lIns="0" bIns="0" rIns="0">
            <a:spAutoFit/>
          </a:bodyPr>
          <a:lstStyle/>
          <a:p>
            <a:pPr algn="ctr">
              <a:lnSpc>
                <a:spcPts val="1827"/>
              </a:lnSpc>
            </a:pPr>
            <a:r>
              <a:rPr lang="en-US" sz="1311">
                <a:solidFill>
                  <a:srgbClr val="000000"/>
                </a:solidFill>
                <a:latin typeface="Libre Baskerville"/>
              </a:rPr>
              <a:t>[Présentation de la ferme, des animaux, des points de vente,...]</a:t>
            </a:r>
          </a:p>
        </p:txBody>
      </p:sp>
      <p:sp>
        <p:nvSpPr>
          <p:cNvPr name="TextBox 20" id="20"/>
          <p:cNvSpPr txBox="true"/>
          <p:nvPr/>
        </p:nvSpPr>
        <p:spPr>
          <a:xfrm rot="0">
            <a:off x="1114903" y="501989"/>
            <a:ext cx="5195768" cy="315421"/>
          </a:xfrm>
          <a:prstGeom prst="rect">
            <a:avLst/>
          </a:prstGeom>
        </p:spPr>
        <p:txBody>
          <a:bodyPr anchor="t" rtlCol="false" tIns="0" lIns="0" bIns="0" rIns="0">
            <a:spAutoFit/>
          </a:bodyPr>
          <a:lstStyle/>
          <a:p>
            <a:pPr algn="ctr">
              <a:lnSpc>
                <a:spcPts val="2644"/>
              </a:lnSpc>
              <a:spcBef>
                <a:spcPct val="0"/>
              </a:spcBef>
            </a:pPr>
            <a:r>
              <a:rPr lang="en-US" sz="1898">
                <a:solidFill>
                  <a:srgbClr val="000000"/>
                </a:solidFill>
                <a:latin typeface="Libre Baskerville"/>
              </a:rPr>
              <a:t>Les poulets de l'élevage [nom de l'élevage]</a:t>
            </a:r>
          </a:p>
        </p:txBody>
      </p:sp>
      <p:sp>
        <p:nvSpPr>
          <p:cNvPr name="TextBox 21" id="21"/>
          <p:cNvSpPr txBox="true"/>
          <p:nvPr/>
        </p:nvSpPr>
        <p:spPr>
          <a:xfrm rot="0">
            <a:off x="2255224" y="4458692"/>
            <a:ext cx="2915126" cy="192154"/>
          </a:xfrm>
          <a:prstGeom prst="rect">
            <a:avLst/>
          </a:prstGeom>
        </p:spPr>
        <p:txBody>
          <a:bodyPr anchor="t" rtlCol="false" tIns="0" lIns="0" bIns="0" rIns="0">
            <a:spAutoFit/>
          </a:bodyPr>
          <a:lstStyle/>
          <a:p>
            <a:pPr algn="ctr">
              <a:lnSpc>
                <a:spcPts val="1529"/>
              </a:lnSpc>
              <a:spcBef>
                <a:spcPct val="0"/>
              </a:spcBef>
            </a:pPr>
            <a:r>
              <a:rPr lang="en-US" sz="1098">
                <a:solidFill>
                  <a:srgbClr val="000000"/>
                </a:solidFill>
                <a:latin typeface="Libre Baskerville Bold"/>
              </a:rPr>
              <a:t>L'élevage de poulet de chair en France : </a:t>
            </a:r>
          </a:p>
        </p:txBody>
      </p:sp>
      <p:sp>
        <p:nvSpPr>
          <p:cNvPr name="TextBox 22" id="22"/>
          <p:cNvSpPr txBox="true"/>
          <p:nvPr/>
        </p:nvSpPr>
        <p:spPr>
          <a:xfrm rot="0">
            <a:off x="343880" y="7348052"/>
            <a:ext cx="6008934" cy="149149"/>
          </a:xfrm>
          <a:prstGeom prst="rect">
            <a:avLst/>
          </a:prstGeom>
        </p:spPr>
        <p:txBody>
          <a:bodyPr anchor="t" rtlCol="false" tIns="0" lIns="0" bIns="0" rIns="0">
            <a:spAutoFit/>
          </a:bodyPr>
          <a:lstStyle/>
          <a:p>
            <a:pPr>
              <a:lnSpc>
                <a:spcPts val="1251"/>
              </a:lnSpc>
              <a:spcBef>
                <a:spcPct val="0"/>
              </a:spcBef>
            </a:pPr>
            <a:r>
              <a:rPr lang="en-US" sz="898" u="sng">
                <a:solidFill>
                  <a:srgbClr val="000000"/>
                </a:solidFill>
                <a:latin typeface="Libre Baskerville"/>
              </a:rPr>
              <a:t>En savoir plus</a:t>
            </a:r>
            <a:r>
              <a:rPr lang="en-US" sz="898">
                <a:solidFill>
                  <a:srgbClr val="000000"/>
                </a:solidFill>
                <a:latin typeface="Libre Baskerville"/>
              </a:rPr>
              <a:t> : *</a:t>
            </a:r>
            <a:r>
              <a:rPr lang="en-US" sz="898" u="sng">
                <a:solidFill>
                  <a:srgbClr val="000000"/>
                </a:solidFill>
                <a:latin typeface="Libre Baskerville"/>
                <a:hlinkClick r:id="rId8" tooltip="https://agriculture.gouv.fr/le-bien-etre-et-la-protection-des-volailles-de-chair"/>
              </a:rPr>
              <a:t>agriculture.gouv.fr/le-bien-etre-et-la-protection-des-volailles-de-chair</a:t>
            </a:r>
          </a:p>
        </p:txBody>
      </p:sp>
      <p:sp>
        <p:nvSpPr>
          <p:cNvPr name="Freeform 23" id="23"/>
          <p:cNvSpPr/>
          <p:nvPr/>
        </p:nvSpPr>
        <p:spPr>
          <a:xfrm flipH="false" flipV="false" rot="0">
            <a:off x="0" y="7889384"/>
            <a:ext cx="1999669" cy="1469757"/>
          </a:xfrm>
          <a:custGeom>
            <a:avLst/>
            <a:gdLst/>
            <a:ahLst/>
            <a:cxnLst/>
            <a:rect r="r" b="b" t="t" l="l"/>
            <a:pathLst>
              <a:path h="1469757" w="1999669">
                <a:moveTo>
                  <a:pt x="0" y="0"/>
                </a:moveTo>
                <a:lnTo>
                  <a:pt x="1999669" y="0"/>
                </a:lnTo>
                <a:lnTo>
                  <a:pt x="1999669" y="1469757"/>
                </a:lnTo>
                <a:lnTo>
                  <a:pt x="0" y="146975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4" id="24"/>
          <p:cNvSpPr txBox="true"/>
          <p:nvPr/>
        </p:nvSpPr>
        <p:spPr>
          <a:xfrm rot="0">
            <a:off x="199758" y="8089938"/>
            <a:ext cx="1686743" cy="909739"/>
          </a:xfrm>
          <a:prstGeom prst="rect">
            <a:avLst/>
          </a:prstGeom>
        </p:spPr>
        <p:txBody>
          <a:bodyPr anchor="t" rtlCol="false" tIns="0" lIns="0" bIns="0" rIns="0">
            <a:spAutoFit/>
          </a:bodyPr>
          <a:lstStyle/>
          <a:p>
            <a:pPr algn="ctr">
              <a:lnSpc>
                <a:spcPts val="1251"/>
              </a:lnSpc>
              <a:spcBef>
                <a:spcPct val="0"/>
              </a:spcBef>
            </a:pPr>
            <a:r>
              <a:rPr lang="en-US" sz="898">
                <a:solidFill>
                  <a:srgbClr val="000000"/>
                </a:solidFill>
                <a:latin typeface="Libre Baskerville"/>
              </a:rPr>
              <a:t>Un poulet est une poule (femelle) ou un coq (mâle) qui n'a pas encore atteint sa maturité sexuelle. Le terme désigne donc à la fois les mâles et les femelles !</a:t>
            </a:r>
          </a:p>
        </p:txBody>
      </p:sp>
      <p:sp>
        <p:nvSpPr>
          <p:cNvPr name="Freeform 25" id="25"/>
          <p:cNvSpPr/>
          <p:nvPr/>
        </p:nvSpPr>
        <p:spPr>
          <a:xfrm flipH="true" flipV="false" rot="0">
            <a:off x="2364725" y="9156496"/>
            <a:ext cx="715212" cy="783794"/>
          </a:xfrm>
          <a:custGeom>
            <a:avLst/>
            <a:gdLst/>
            <a:ahLst/>
            <a:cxnLst/>
            <a:rect r="r" b="b" t="t" l="l"/>
            <a:pathLst>
              <a:path h="783794" w="715212">
                <a:moveTo>
                  <a:pt x="715212" y="0"/>
                </a:moveTo>
                <a:lnTo>
                  <a:pt x="0" y="0"/>
                </a:lnTo>
                <a:lnTo>
                  <a:pt x="0" y="783794"/>
                </a:lnTo>
                <a:lnTo>
                  <a:pt x="715212" y="783794"/>
                </a:lnTo>
                <a:lnTo>
                  <a:pt x="715212"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6" id="26"/>
          <p:cNvGrpSpPr/>
          <p:nvPr/>
        </p:nvGrpSpPr>
        <p:grpSpPr>
          <a:xfrm rot="0">
            <a:off x="1773798" y="9702041"/>
            <a:ext cx="2154171" cy="1583316"/>
            <a:chOff x="0" y="0"/>
            <a:chExt cx="2872229" cy="2111088"/>
          </a:xfrm>
        </p:grpSpPr>
        <p:sp>
          <p:nvSpPr>
            <p:cNvPr name="Freeform 27" id="27"/>
            <p:cNvSpPr/>
            <p:nvPr/>
          </p:nvSpPr>
          <p:spPr>
            <a:xfrm flipH="true" flipV="true" rot="0">
              <a:off x="0" y="0"/>
              <a:ext cx="2872229" cy="2111088"/>
            </a:xfrm>
            <a:custGeom>
              <a:avLst/>
              <a:gdLst/>
              <a:ahLst/>
              <a:cxnLst/>
              <a:rect r="r" b="b" t="t" l="l"/>
              <a:pathLst>
                <a:path h="2111088" w="2872229">
                  <a:moveTo>
                    <a:pt x="2872229" y="2111088"/>
                  </a:moveTo>
                  <a:lnTo>
                    <a:pt x="0" y="2111088"/>
                  </a:lnTo>
                  <a:lnTo>
                    <a:pt x="0" y="0"/>
                  </a:lnTo>
                  <a:lnTo>
                    <a:pt x="2872229" y="0"/>
                  </a:lnTo>
                  <a:lnTo>
                    <a:pt x="2872229" y="2111088"/>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8" id="28"/>
            <p:cNvSpPr txBox="true"/>
            <p:nvPr/>
          </p:nvSpPr>
          <p:spPr>
            <a:xfrm rot="0">
              <a:off x="211217" y="555790"/>
              <a:ext cx="2449794" cy="754680"/>
            </a:xfrm>
            <a:prstGeom prst="rect">
              <a:avLst/>
            </a:prstGeom>
          </p:spPr>
          <p:txBody>
            <a:bodyPr anchor="t" rtlCol="false" tIns="0" lIns="0" bIns="0" rIns="0">
              <a:spAutoFit/>
            </a:bodyPr>
            <a:lstStyle/>
            <a:p>
              <a:pPr algn="ctr">
                <a:lnSpc>
                  <a:spcPts val="1529"/>
                </a:lnSpc>
                <a:spcBef>
                  <a:spcPct val="0"/>
                </a:spcBef>
              </a:pPr>
              <a:r>
                <a:rPr lang="en-US" sz="1098">
                  <a:solidFill>
                    <a:srgbClr val="000000"/>
                  </a:solidFill>
                  <a:latin typeface="Libre Baskerville"/>
                </a:rPr>
                <a:t>Nous provenons de races qui produisent de la viande </a:t>
              </a:r>
            </a:p>
          </p:txBody>
        </p:sp>
      </p:grpSp>
      <p:sp>
        <p:nvSpPr>
          <p:cNvPr name="Freeform 29" id="29"/>
          <p:cNvSpPr/>
          <p:nvPr/>
        </p:nvSpPr>
        <p:spPr>
          <a:xfrm flipH="true" flipV="false" rot="0">
            <a:off x="2255224" y="7842863"/>
            <a:ext cx="1999669" cy="1469757"/>
          </a:xfrm>
          <a:custGeom>
            <a:avLst/>
            <a:gdLst/>
            <a:ahLst/>
            <a:cxnLst/>
            <a:rect r="r" b="b" t="t" l="l"/>
            <a:pathLst>
              <a:path h="1469757" w="1999669">
                <a:moveTo>
                  <a:pt x="1999669" y="0"/>
                </a:moveTo>
                <a:lnTo>
                  <a:pt x="0" y="0"/>
                </a:lnTo>
                <a:lnTo>
                  <a:pt x="0" y="1469757"/>
                </a:lnTo>
                <a:lnTo>
                  <a:pt x="1999669" y="1469757"/>
                </a:lnTo>
                <a:lnTo>
                  <a:pt x="199966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0" id="30"/>
          <p:cNvSpPr txBox="true"/>
          <p:nvPr/>
        </p:nvSpPr>
        <p:spPr>
          <a:xfrm rot="0">
            <a:off x="2364725" y="8034568"/>
            <a:ext cx="1643698" cy="851789"/>
          </a:xfrm>
          <a:prstGeom prst="rect">
            <a:avLst/>
          </a:prstGeom>
        </p:spPr>
        <p:txBody>
          <a:bodyPr anchor="t" rtlCol="false" tIns="0" lIns="0" bIns="0" rIns="0">
            <a:spAutoFit/>
          </a:bodyPr>
          <a:lstStyle/>
          <a:p>
            <a:pPr algn="ctr">
              <a:lnSpc>
                <a:spcPts val="1392"/>
              </a:lnSpc>
              <a:spcBef>
                <a:spcPct val="0"/>
              </a:spcBef>
            </a:pPr>
            <a:r>
              <a:rPr lang="en-US" sz="999">
                <a:solidFill>
                  <a:srgbClr val="000000"/>
                </a:solidFill>
                <a:latin typeface="Libre Baskerville"/>
              </a:rPr>
              <a:t>Les poulets sont des volailles de chair, comme la dinde, le canard, la pintade, la caille et le pigeon. </a:t>
            </a:r>
          </a:p>
        </p:txBody>
      </p:sp>
      <p:sp>
        <p:nvSpPr>
          <p:cNvPr name="Freeform 31" id="31"/>
          <p:cNvSpPr/>
          <p:nvPr/>
        </p:nvSpPr>
        <p:spPr>
          <a:xfrm flipH="false" flipV="true" rot="2547386">
            <a:off x="3880153" y="9185238"/>
            <a:ext cx="2785179" cy="2047107"/>
          </a:xfrm>
          <a:custGeom>
            <a:avLst/>
            <a:gdLst/>
            <a:ahLst/>
            <a:cxnLst/>
            <a:rect r="r" b="b" t="t" l="l"/>
            <a:pathLst>
              <a:path h="2047107" w="2785179">
                <a:moveTo>
                  <a:pt x="0" y="2047107"/>
                </a:moveTo>
                <a:lnTo>
                  <a:pt x="2785180" y="2047107"/>
                </a:lnTo>
                <a:lnTo>
                  <a:pt x="2785180" y="0"/>
                </a:lnTo>
                <a:lnTo>
                  <a:pt x="0" y="0"/>
                </a:lnTo>
                <a:lnTo>
                  <a:pt x="0" y="2047107"/>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32" id="32"/>
          <p:cNvGrpSpPr/>
          <p:nvPr/>
        </p:nvGrpSpPr>
        <p:grpSpPr>
          <a:xfrm rot="0">
            <a:off x="5816856" y="10134954"/>
            <a:ext cx="1708913" cy="479023"/>
            <a:chOff x="0" y="0"/>
            <a:chExt cx="2278551" cy="638698"/>
          </a:xfrm>
        </p:grpSpPr>
        <p:sp>
          <p:nvSpPr>
            <p:cNvPr name="Freeform 33" id="33"/>
            <p:cNvSpPr/>
            <p:nvPr/>
          </p:nvSpPr>
          <p:spPr>
            <a:xfrm flipH="false" flipV="false" rot="0">
              <a:off x="0" y="0"/>
              <a:ext cx="751409" cy="638698"/>
            </a:xfrm>
            <a:custGeom>
              <a:avLst/>
              <a:gdLst/>
              <a:ahLst/>
              <a:cxnLst/>
              <a:rect r="r" b="b" t="t" l="l"/>
              <a:pathLst>
                <a:path h="638698" w="751409">
                  <a:moveTo>
                    <a:pt x="0" y="0"/>
                  </a:moveTo>
                  <a:lnTo>
                    <a:pt x="751409" y="0"/>
                  </a:lnTo>
                  <a:lnTo>
                    <a:pt x="751409" y="638698"/>
                  </a:lnTo>
                  <a:lnTo>
                    <a:pt x="0" y="638698"/>
                  </a:lnTo>
                  <a:lnTo>
                    <a:pt x="0" y="0"/>
                  </a:lnTo>
                  <a:close/>
                </a:path>
              </a:pathLst>
            </a:custGeom>
            <a:blipFill>
              <a:blip r:embed="rId11"/>
              <a:stretch>
                <a:fillRect l="0" t="0" r="0" b="0"/>
              </a:stretch>
            </a:blipFill>
          </p:spPr>
        </p:sp>
        <p:sp>
          <p:nvSpPr>
            <p:cNvPr name="Freeform 34" id="34"/>
            <p:cNvSpPr/>
            <p:nvPr/>
          </p:nvSpPr>
          <p:spPr>
            <a:xfrm flipH="false" flipV="false" rot="0">
              <a:off x="928942" y="24692"/>
              <a:ext cx="575283" cy="589315"/>
            </a:xfrm>
            <a:custGeom>
              <a:avLst/>
              <a:gdLst/>
              <a:ahLst/>
              <a:cxnLst/>
              <a:rect r="r" b="b" t="t" l="l"/>
              <a:pathLst>
                <a:path h="589315" w="575283">
                  <a:moveTo>
                    <a:pt x="0" y="0"/>
                  </a:moveTo>
                  <a:lnTo>
                    <a:pt x="575284" y="0"/>
                  </a:lnTo>
                  <a:lnTo>
                    <a:pt x="575284" y="589314"/>
                  </a:lnTo>
                  <a:lnTo>
                    <a:pt x="0" y="589314"/>
                  </a:lnTo>
                  <a:lnTo>
                    <a:pt x="0" y="0"/>
                  </a:lnTo>
                  <a:close/>
                </a:path>
              </a:pathLst>
            </a:custGeom>
            <a:blipFill>
              <a:blip r:embed="rId12"/>
              <a:stretch>
                <a:fillRect l="0" t="0" r="0" b="0"/>
              </a:stretch>
            </a:blipFill>
          </p:spPr>
        </p:sp>
        <p:sp>
          <p:nvSpPr>
            <p:cNvPr name="Freeform 35" id="35"/>
            <p:cNvSpPr/>
            <p:nvPr/>
          </p:nvSpPr>
          <p:spPr>
            <a:xfrm flipH="false" flipV="false" rot="0">
              <a:off x="1687002" y="24692"/>
              <a:ext cx="591549" cy="579718"/>
            </a:xfrm>
            <a:custGeom>
              <a:avLst/>
              <a:gdLst/>
              <a:ahLst/>
              <a:cxnLst/>
              <a:rect r="r" b="b" t="t" l="l"/>
              <a:pathLst>
                <a:path h="579718" w="591549">
                  <a:moveTo>
                    <a:pt x="0" y="0"/>
                  </a:moveTo>
                  <a:lnTo>
                    <a:pt x="591549" y="0"/>
                  </a:lnTo>
                  <a:lnTo>
                    <a:pt x="591549" y="579718"/>
                  </a:lnTo>
                  <a:lnTo>
                    <a:pt x="0" y="579718"/>
                  </a:lnTo>
                  <a:lnTo>
                    <a:pt x="0" y="0"/>
                  </a:lnTo>
                  <a:close/>
                </a:path>
              </a:pathLst>
            </a:custGeom>
            <a:blipFill>
              <a:blip r:embed="rId13">
                <a:alphaModFix amt="67000"/>
              </a:blip>
              <a:stretch>
                <a:fillRect l="0" t="0" r="0" b="0"/>
              </a:stretch>
            </a:blipFill>
          </p:spPr>
        </p:sp>
      </p:grpSp>
      <p:sp>
        <p:nvSpPr>
          <p:cNvPr name="TextBox 36" id="36"/>
          <p:cNvSpPr txBox="true"/>
          <p:nvPr/>
        </p:nvSpPr>
        <p:spPr>
          <a:xfrm rot="0">
            <a:off x="4173158" y="9626945"/>
            <a:ext cx="1643698" cy="954113"/>
          </a:xfrm>
          <a:prstGeom prst="rect">
            <a:avLst/>
          </a:prstGeom>
        </p:spPr>
        <p:txBody>
          <a:bodyPr anchor="t" rtlCol="false" tIns="0" lIns="0" bIns="0" rIns="0">
            <a:spAutoFit/>
          </a:bodyPr>
          <a:lstStyle/>
          <a:p>
            <a:pPr algn="ctr">
              <a:lnSpc>
                <a:spcPts val="1532"/>
              </a:lnSpc>
              <a:spcBef>
                <a:spcPct val="0"/>
              </a:spcBef>
            </a:pPr>
            <a:r>
              <a:rPr lang="en-US" sz="1099">
                <a:solidFill>
                  <a:srgbClr val="000000"/>
                </a:solidFill>
                <a:latin typeface="Libre Baskerville"/>
              </a:rPr>
              <a:t>Il existe une multitude de races de poulets de chair comme la Cobb, la cou nu rouge, la sussex,,...</a:t>
            </a:r>
          </a:p>
        </p:txBody>
      </p:sp>
      <p:sp>
        <p:nvSpPr>
          <p:cNvPr name="Freeform 37" id="37"/>
          <p:cNvSpPr/>
          <p:nvPr/>
        </p:nvSpPr>
        <p:spPr>
          <a:xfrm flipH="false" flipV="false" rot="0">
            <a:off x="5352980" y="7819454"/>
            <a:ext cx="1999669" cy="1469757"/>
          </a:xfrm>
          <a:custGeom>
            <a:avLst/>
            <a:gdLst/>
            <a:ahLst/>
            <a:cxnLst/>
            <a:rect r="r" b="b" t="t" l="l"/>
            <a:pathLst>
              <a:path h="1469757" w="1999669">
                <a:moveTo>
                  <a:pt x="0" y="0"/>
                </a:moveTo>
                <a:lnTo>
                  <a:pt x="1999669" y="0"/>
                </a:lnTo>
                <a:lnTo>
                  <a:pt x="1999669" y="1469757"/>
                </a:lnTo>
                <a:lnTo>
                  <a:pt x="0" y="146975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8" id="38"/>
          <p:cNvSpPr txBox="true"/>
          <p:nvPr/>
        </p:nvSpPr>
        <p:spPr>
          <a:xfrm rot="0">
            <a:off x="5553358" y="8080413"/>
            <a:ext cx="1643698" cy="763613"/>
          </a:xfrm>
          <a:prstGeom prst="rect">
            <a:avLst/>
          </a:prstGeom>
        </p:spPr>
        <p:txBody>
          <a:bodyPr anchor="t" rtlCol="false" tIns="0" lIns="0" bIns="0" rIns="0">
            <a:spAutoFit/>
          </a:bodyPr>
          <a:lstStyle/>
          <a:p>
            <a:pPr algn="ctr">
              <a:lnSpc>
                <a:spcPts val="1532"/>
              </a:lnSpc>
              <a:spcBef>
                <a:spcPct val="0"/>
              </a:spcBef>
            </a:pPr>
            <a:r>
              <a:rPr lang="en-US" sz="1099">
                <a:solidFill>
                  <a:srgbClr val="000000"/>
                </a:solidFill>
                <a:latin typeface="Libre Baskerville"/>
              </a:rPr>
              <a:t>La France est le premier pays producteur de poulets plein air en Europe !</a:t>
            </a:r>
          </a:p>
        </p:txBody>
      </p:sp>
      <p:sp>
        <p:nvSpPr>
          <p:cNvPr name="Freeform 39" id="39"/>
          <p:cNvSpPr/>
          <p:nvPr/>
        </p:nvSpPr>
        <p:spPr>
          <a:xfrm flipH="true" flipV="false" rot="0">
            <a:off x="6313706" y="9254401"/>
            <a:ext cx="715212" cy="783794"/>
          </a:xfrm>
          <a:custGeom>
            <a:avLst/>
            <a:gdLst/>
            <a:ahLst/>
            <a:cxnLst/>
            <a:rect r="r" b="b" t="t" l="l"/>
            <a:pathLst>
              <a:path h="783794" w="715212">
                <a:moveTo>
                  <a:pt x="715212" y="0"/>
                </a:moveTo>
                <a:lnTo>
                  <a:pt x="0" y="0"/>
                </a:lnTo>
                <a:lnTo>
                  <a:pt x="0" y="783794"/>
                </a:lnTo>
                <a:lnTo>
                  <a:pt x="715212" y="783794"/>
                </a:lnTo>
                <a:lnTo>
                  <a:pt x="715212"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40" id="40"/>
          <p:cNvGrpSpPr/>
          <p:nvPr/>
        </p:nvGrpSpPr>
        <p:grpSpPr>
          <a:xfrm rot="0">
            <a:off x="-125075" y="10262286"/>
            <a:ext cx="1842103" cy="462825"/>
            <a:chOff x="0" y="0"/>
            <a:chExt cx="2456138" cy="617100"/>
          </a:xfrm>
        </p:grpSpPr>
        <p:sp>
          <p:nvSpPr>
            <p:cNvPr name="Freeform 41" id="41"/>
            <p:cNvSpPr/>
            <p:nvPr/>
          </p:nvSpPr>
          <p:spPr>
            <a:xfrm flipH="false" flipV="false" rot="0">
              <a:off x="1329561" y="0"/>
              <a:ext cx="647658" cy="617100"/>
            </a:xfrm>
            <a:custGeom>
              <a:avLst/>
              <a:gdLst/>
              <a:ahLst/>
              <a:cxnLst/>
              <a:rect r="r" b="b" t="t" l="l"/>
              <a:pathLst>
                <a:path h="617100" w="647658">
                  <a:moveTo>
                    <a:pt x="0" y="0"/>
                  </a:moveTo>
                  <a:lnTo>
                    <a:pt x="647657" y="0"/>
                  </a:lnTo>
                  <a:lnTo>
                    <a:pt x="647657" y="617100"/>
                  </a:lnTo>
                  <a:lnTo>
                    <a:pt x="0" y="617100"/>
                  </a:lnTo>
                  <a:lnTo>
                    <a:pt x="0" y="0"/>
                  </a:lnTo>
                  <a:close/>
                </a:path>
              </a:pathLst>
            </a:custGeom>
            <a:blipFill>
              <a:blip r:embed="rId14"/>
              <a:stretch>
                <a:fillRect l="0" t="0" r="0" b="0"/>
              </a:stretch>
            </a:blipFill>
          </p:spPr>
        </p:sp>
        <p:sp>
          <p:nvSpPr>
            <p:cNvPr name="Freeform 42" id="42"/>
            <p:cNvSpPr/>
            <p:nvPr/>
          </p:nvSpPr>
          <p:spPr>
            <a:xfrm flipH="false" flipV="false" rot="0">
              <a:off x="1949593" y="194487"/>
              <a:ext cx="506545" cy="307318"/>
            </a:xfrm>
            <a:custGeom>
              <a:avLst/>
              <a:gdLst/>
              <a:ahLst/>
              <a:cxnLst/>
              <a:rect r="r" b="b" t="t" l="l"/>
              <a:pathLst>
                <a:path h="307318" w="506545">
                  <a:moveTo>
                    <a:pt x="0" y="0"/>
                  </a:moveTo>
                  <a:lnTo>
                    <a:pt x="506545" y="0"/>
                  </a:lnTo>
                  <a:lnTo>
                    <a:pt x="506545" y="307318"/>
                  </a:lnTo>
                  <a:lnTo>
                    <a:pt x="0" y="307318"/>
                  </a:lnTo>
                  <a:lnTo>
                    <a:pt x="0" y="0"/>
                  </a:lnTo>
                  <a:close/>
                </a:path>
              </a:pathLst>
            </a:custGeom>
            <a:blipFill>
              <a:blip r:embed="rId15"/>
              <a:stretch>
                <a:fillRect l="0" t="-43206" r="-4019" b="-49749"/>
              </a:stretch>
            </a:blipFill>
          </p:spPr>
        </p:sp>
        <p:sp>
          <p:nvSpPr>
            <p:cNvPr name="Freeform 43" id="43"/>
            <p:cNvSpPr/>
            <p:nvPr/>
          </p:nvSpPr>
          <p:spPr>
            <a:xfrm flipH="false" flipV="false" rot="0">
              <a:off x="0" y="119610"/>
              <a:ext cx="1350326" cy="457072"/>
            </a:xfrm>
            <a:custGeom>
              <a:avLst/>
              <a:gdLst/>
              <a:ahLst/>
              <a:cxnLst/>
              <a:rect r="r" b="b" t="t" l="l"/>
              <a:pathLst>
                <a:path h="457072" w="1350326">
                  <a:moveTo>
                    <a:pt x="0" y="0"/>
                  </a:moveTo>
                  <a:lnTo>
                    <a:pt x="1350326" y="0"/>
                  </a:lnTo>
                  <a:lnTo>
                    <a:pt x="1350326" y="457072"/>
                  </a:lnTo>
                  <a:lnTo>
                    <a:pt x="0" y="457072"/>
                  </a:lnTo>
                  <a:lnTo>
                    <a:pt x="0" y="0"/>
                  </a:lnTo>
                  <a:close/>
                </a:path>
              </a:pathLst>
            </a:custGeom>
            <a:blipFill>
              <a:blip r:embed="rId16"/>
              <a:stretch>
                <a:fillRect l="0" t="0" r="-6645"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236990" y="10252721"/>
            <a:ext cx="1288779" cy="361256"/>
            <a:chOff x="0" y="0"/>
            <a:chExt cx="1718372" cy="481675"/>
          </a:xfrm>
        </p:grpSpPr>
        <p:sp>
          <p:nvSpPr>
            <p:cNvPr name="Freeform 3" id="3"/>
            <p:cNvSpPr/>
            <p:nvPr/>
          </p:nvSpPr>
          <p:spPr>
            <a:xfrm flipH="false" flipV="false" rot="0">
              <a:off x="0" y="0"/>
              <a:ext cx="566676" cy="481675"/>
            </a:xfrm>
            <a:custGeom>
              <a:avLst/>
              <a:gdLst/>
              <a:ahLst/>
              <a:cxnLst/>
              <a:rect r="r" b="b" t="t" l="l"/>
              <a:pathLst>
                <a:path h="481675" w="566676">
                  <a:moveTo>
                    <a:pt x="0" y="0"/>
                  </a:moveTo>
                  <a:lnTo>
                    <a:pt x="566676" y="0"/>
                  </a:lnTo>
                  <a:lnTo>
                    <a:pt x="566676" y="481675"/>
                  </a:lnTo>
                  <a:lnTo>
                    <a:pt x="0" y="481675"/>
                  </a:lnTo>
                  <a:lnTo>
                    <a:pt x="0" y="0"/>
                  </a:lnTo>
                  <a:close/>
                </a:path>
              </a:pathLst>
            </a:custGeom>
            <a:blipFill>
              <a:blip r:embed="rId2"/>
              <a:stretch>
                <a:fillRect l="0" t="0" r="0" b="0"/>
              </a:stretch>
            </a:blipFill>
          </p:spPr>
        </p:sp>
        <p:sp>
          <p:nvSpPr>
            <p:cNvPr name="Freeform 4" id="4"/>
            <p:cNvSpPr/>
            <p:nvPr/>
          </p:nvSpPr>
          <p:spPr>
            <a:xfrm flipH="false" flipV="false" rot="0">
              <a:off x="700563" y="18621"/>
              <a:ext cx="433851" cy="444432"/>
            </a:xfrm>
            <a:custGeom>
              <a:avLst/>
              <a:gdLst/>
              <a:ahLst/>
              <a:cxnLst/>
              <a:rect r="r" b="b" t="t" l="l"/>
              <a:pathLst>
                <a:path h="444432" w="433851">
                  <a:moveTo>
                    <a:pt x="0" y="0"/>
                  </a:moveTo>
                  <a:lnTo>
                    <a:pt x="433851" y="0"/>
                  </a:lnTo>
                  <a:lnTo>
                    <a:pt x="433851" y="444433"/>
                  </a:lnTo>
                  <a:lnTo>
                    <a:pt x="0" y="444433"/>
                  </a:lnTo>
                  <a:lnTo>
                    <a:pt x="0" y="0"/>
                  </a:lnTo>
                  <a:close/>
                </a:path>
              </a:pathLst>
            </a:custGeom>
            <a:blipFill>
              <a:blip r:embed="rId3"/>
              <a:stretch>
                <a:fillRect l="0" t="0" r="0" b="0"/>
              </a:stretch>
            </a:blipFill>
          </p:spPr>
        </p:sp>
        <p:sp>
          <p:nvSpPr>
            <p:cNvPr name="Freeform 5" id="5"/>
            <p:cNvSpPr/>
            <p:nvPr/>
          </p:nvSpPr>
          <p:spPr>
            <a:xfrm flipH="false" flipV="false" rot="0">
              <a:off x="1272254" y="18621"/>
              <a:ext cx="446118" cy="437195"/>
            </a:xfrm>
            <a:custGeom>
              <a:avLst/>
              <a:gdLst/>
              <a:ahLst/>
              <a:cxnLst/>
              <a:rect r="r" b="b" t="t" l="l"/>
              <a:pathLst>
                <a:path h="437195" w="446118">
                  <a:moveTo>
                    <a:pt x="0" y="0"/>
                  </a:moveTo>
                  <a:lnTo>
                    <a:pt x="446118" y="0"/>
                  </a:lnTo>
                  <a:lnTo>
                    <a:pt x="446118" y="437196"/>
                  </a:lnTo>
                  <a:lnTo>
                    <a:pt x="0" y="437196"/>
                  </a:lnTo>
                  <a:lnTo>
                    <a:pt x="0" y="0"/>
                  </a:lnTo>
                  <a:close/>
                </a:path>
              </a:pathLst>
            </a:custGeom>
            <a:blipFill>
              <a:blip r:embed="rId4">
                <a:alphaModFix amt="67000"/>
              </a:blip>
              <a:stretch>
                <a:fillRect l="0" t="0" r="0" b="0"/>
              </a:stretch>
            </a:blipFill>
          </p:spPr>
        </p:sp>
      </p:grpSp>
      <p:sp>
        <p:nvSpPr>
          <p:cNvPr name="Freeform 6" id="6"/>
          <p:cNvSpPr/>
          <p:nvPr/>
        </p:nvSpPr>
        <p:spPr>
          <a:xfrm flipH="false" flipV="false" rot="0">
            <a:off x="0" y="265351"/>
            <a:ext cx="725328" cy="817271"/>
          </a:xfrm>
          <a:custGeom>
            <a:avLst/>
            <a:gdLst/>
            <a:ahLst/>
            <a:cxnLst/>
            <a:rect r="r" b="b" t="t" l="l"/>
            <a:pathLst>
              <a:path h="817271" w="725328">
                <a:moveTo>
                  <a:pt x="0" y="0"/>
                </a:moveTo>
                <a:lnTo>
                  <a:pt x="725328" y="0"/>
                </a:lnTo>
                <a:lnTo>
                  <a:pt x="725328" y="817271"/>
                </a:lnTo>
                <a:lnTo>
                  <a:pt x="0" y="81727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059479" y="501989"/>
            <a:ext cx="5306616" cy="315421"/>
          </a:xfrm>
          <a:prstGeom prst="rect">
            <a:avLst/>
          </a:prstGeom>
        </p:spPr>
        <p:txBody>
          <a:bodyPr anchor="t" rtlCol="false" tIns="0" lIns="0" bIns="0" rIns="0">
            <a:spAutoFit/>
          </a:bodyPr>
          <a:lstStyle/>
          <a:p>
            <a:pPr algn="ctr">
              <a:lnSpc>
                <a:spcPts val="2644"/>
              </a:lnSpc>
              <a:spcBef>
                <a:spcPct val="0"/>
              </a:spcBef>
            </a:pPr>
            <a:r>
              <a:rPr lang="en-US" sz="1898">
                <a:solidFill>
                  <a:srgbClr val="000000"/>
                </a:solidFill>
                <a:latin typeface="Libre Baskerville"/>
              </a:rPr>
              <a:t>Les vaches allaitantes de [nom de l'élevage]</a:t>
            </a:r>
          </a:p>
        </p:txBody>
      </p:sp>
      <p:sp>
        <p:nvSpPr>
          <p:cNvPr name="Freeform 8" id="8"/>
          <p:cNvSpPr/>
          <p:nvPr/>
        </p:nvSpPr>
        <p:spPr>
          <a:xfrm flipH="true" flipV="false" rot="0">
            <a:off x="6806565" y="265351"/>
            <a:ext cx="725328" cy="817271"/>
          </a:xfrm>
          <a:custGeom>
            <a:avLst/>
            <a:gdLst/>
            <a:ahLst/>
            <a:cxnLst/>
            <a:rect r="r" b="b" t="t" l="l"/>
            <a:pathLst>
              <a:path h="817271" w="725328">
                <a:moveTo>
                  <a:pt x="725328" y="0"/>
                </a:moveTo>
                <a:lnTo>
                  <a:pt x="0" y="0"/>
                </a:lnTo>
                <a:lnTo>
                  <a:pt x="0" y="817271"/>
                </a:lnTo>
                <a:lnTo>
                  <a:pt x="725328" y="817271"/>
                </a:lnTo>
                <a:lnTo>
                  <a:pt x="72532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71820" y="9013976"/>
            <a:ext cx="822103" cy="926314"/>
          </a:xfrm>
          <a:custGeom>
            <a:avLst/>
            <a:gdLst/>
            <a:ahLst/>
            <a:cxnLst/>
            <a:rect r="r" b="b" t="t" l="l"/>
            <a:pathLst>
              <a:path h="926314" w="822103">
                <a:moveTo>
                  <a:pt x="0" y="0"/>
                </a:moveTo>
                <a:lnTo>
                  <a:pt x="822104" y="0"/>
                </a:lnTo>
                <a:lnTo>
                  <a:pt x="822104" y="926314"/>
                </a:lnTo>
                <a:lnTo>
                  <a:pt x="0" y="9263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190943" y="7749877"/>
            <a:ext cx="1999669" cy="1469757"/>
            <a:chOff x="0" y="0"/>
            <a:chExt cx="2666226" cy="1959676"/>
          </a:xfrm>
        </p:grpSpPr>
        <p:sp>
          <p:nvSpPr>
            <p:cNvPr name="Freeform 11" id="11"/>
            <p:cNvSpPr/>
            <p:nvPr/>
          </p:nvSpPr>
          <p:spPr>
            <a:xfrm flipH="false" flipV="false" rot="0">
              <a:off x="0" y="0"/>
              <a:ext cx="2666226" cy="1959676"/>
            </a:xfrm>
            <a:custGeom>
              <a:avLst/>
              <a:gdLst/>
              <a:ahLst/>
              <a:cxnLst/>
              <a:rect r="r" b="b" t="t" l="l"/>
              <a:pathLst>
                <a:path h="1959676" w="2666226">
                  <a:moveTo>
                    <a:pt x="0" y="0"/>
                  </a:moveTo>
                  <a:lnTo>
                    <a:pt x="2666226" y="0"/>
                  </a:lnTo>
                  <a:lnTo>
                    <a:pt x="2666226" y="1959676"/>
                  </a:lnTo>
                  <a:lnTo>
                    <a:pt x="0" y="19596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266344" y="375355"/>
              <a:ext cx="2248990" cy="1003812"/>
            </a:xfrm>
            <a:prstGeom prst="rect">
              <a:avLst/>
            </a:prstGeom>
          </p:spPr>
          <p:txBody>
            <a:bodyPr anchor="t" rtlCol="false" tIns="0" lIns="0" bIns="0" rIns="0">
              <a:spAutoFit/>
            </a:bodyPr>
            <a:lstStyle/>
            <a:p>
              <a:pPr algn="ctr">
                <a:lnSpc>
                  <a:spcPts val="1251"/>
                </a:lnSpc>
                <a:spcBef>
                  <a:spcPct val="0"/>
                </a:spcBef>
              </a:pPr>
              <a:r>
                <a:rPr lang="en-US" sz="898">
                  <a:solidFill>
                    <a:srgbClr val="000000"/>
                  </a:solidFill>
                  <a:latin typeface="Libre Baskerville"/>
                </a:rPr>
                <a:t>Nous sommes élevées en France pour la qualité de notre viande ! Les vaches allaitantes représentent 52% des vaches en France.</a:t>
              </a:r>
            </a:p>
          </p:txBody>
        </p:sp>
      </p:grpSp>
      <p:grpSp>
        <p:nvGrpSpPr>
          <p:cNvPr name="Group 13" id="13"/>
          <p:cNvGrpSpPr/>
          <p:nvPr/>
        </p:nvGrpSpPr>
        <p:grpSpPr>
          <a:xfrm rot="0">
            <a:off x="195530" y="4037476"/>
            <a:ext cx="7171791" cy="3712401"/>
            <a:chOff x="0" y="0"/>
            <a:chExt cx="2569239" cy="1329939"/>
          </a:xfrm>
        </p:grpSpPr>
        <p:sp>
          <p:nvSpPr>
            <p:cNvPr name="Freeform 14" id="14"/>
            <p:cNvSpPr/>
            <p:nvPr/>
          </p:nvSpPr>
          <p:spPr>
            <a:xfrm flipH="false" flipV="false" rot="0">
              <a:off x="0" y="0"/>
              <a:ext cx="2569239" cy="1329939"/>
            </a:xfrm>
            <a:custGeom>
              <a:avLst/>
              <a:gdLst/>
              <a:ahLst/>
              <a:cxnLst/>
              <a:rect r="r" b="b" t="t" l="l"/>
              <a:pathLst>
                <a:path h="1329939" w="2569239">
                  <a:moveTo>
                    <a:pt x="39941" y="0"/>
                  </a:moveTo>
                  <a:lnTo>
                    <a:pt x="2529298" y="0"/>
                  </a:lnTo>
                  <a:cubicBezTo>
                    <a:pt x="2539891" y="0"/>
                    <a:pt x="2550050" y="4208"/>
                    <a:pt x="2557541" y="11699"/>
                  </a:cubicBezTo>
                  <a:cubicBezTo>
                    <a:pt x="2565031" y="19189"/>
                    <a:pt x="2569239" y="29348"/>
                    <a:pt x="2569239" y="39941"/>
                  </a:cubicBezTo>
                  <a:lnTo>
                    <a:pt x="2569239" y="1289998"/>
                  </a:lnTo>
                  <a:cubicBezTo>
                    <a:pt x="2569239" y="1312057"/>
                    <a:pt x="2551357" y="1329939"/>
                    <a:pt x="2529298" y="1329939"/>
                  </a:cubicBezTo>
                  <a:lnTo>
                    <a:pt x="39941" y="1329939"/>
                  </a:lnTo>
                  <a:cubicBezTo>
                    <a:pt x="29348" y="1329939"/>
                    <a:pt x="19189" y="1325731"/>
                    <a:pt x="11699" y="1318241"/>
                  </a:cubicBezTo>
                  <a:cubicBezTo>
                    <a:pt x="4208" y="1310750"/>
                    <a:pt x="0" y="1300591"/>
                    <a:pt x="0" y="1289998"/>
                  </a:cubicBezTo>
                  <a:lnTo>
                    <a:pt x="0" y="39941"/>
                  </a:lnTo>
                  <a:cubicBezTo>
                    <a:pt x="0" y="29348"/>
                    <a:pt x="4208" y="19189"/>
                    <a:pt x="11699" y="11699"/>
                  </a:cubicBezTo>
                  <a:cubicBezTo>
                    <a:pt x="19189" y="4208"/>
                    <a:pt x="29348" y="0"/>
                    <a:pt x="39941" y="0"/>
                  </a:cubicBezTo>
                  <a:close/>
                </a:path>
              </a:pathLst>
            </a:custGeom>
            <a:solidFill>
              <a:srgbClr val="CBE1F3"/>
            </a:solidFill>
          </p:spPr>
        </p:sp>
        <p:sp>
          <p:nvSpPr>
            <p:cNvPr name="TextBox 15" id="15"/>
            <p:cNvSpPr txBox="true"/>
            <p:nvPr/>
          </p:nvSpPr>
          <p:spPr>
            <a:xfrm>
              <a:off x="0" y="-28575"/>
              <a:ext cx="2569239" cy="1358514"/>
            </a:xfrm>
            <a:prstGeom prst="rect">
              <a:avLst/>
            </a:prstGeom>
          </p:spPr>
          <p:txBody>
            <a:bodyPr anchor="ctr" rtlCol="false" tIns="50800" lIns="50800" bIns="50800" rIns="50800"/>
            <a:lstStyle/>
            <a:p>
              <a:pPr algn="r">
                <a:lnSpc>
                  <a:spcPts val="1529"/>
                </a:lnSpc>
              </a:pPr>
            </a:p>
          </p:txBody>
        </p:sp>
      </p:grpSp>
      <p:sp>
        <p:nvSpPr>
          <p:cNvPr name="Freeform 16" id="16"/>
          <p:cNvSpPr/>
          <p:nvPr/>
        </p:nvSpPr>
        <p:spPr>
          <a:xfrm flipH="false" flipV="false" rot="0">
            <a:off x="1799359" y="4130816"/>
            <a:ext cx="265399" cy="298201"/>
          </a:xfrm>
          <a:custGeom>
            <a:avLst/>
            <a:gdLst/>
            <a:ahLst/>
            <a:cxnLst/>
            <a:rect r="r" b="b" t="t" l="l"/>
            <a:pathLst>
              <a:path h="298201" w="265399">
                <a:moveTo>
                  <a:pt x="0" y="0"/>
                </a:moveTo>
                <a:lnTo>
                  <a:pt x="265399" y="0"/>
                </a:lnTo>
                <a:lnTo>
                  <a:pt x="265399" y="298201"/>
                </a:lnTo>
                <a:lnTo>
                  <a:pt x="0" y="2982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7" id="17"/>
          <p:cNvGrpSpPr/>
          <p:nvPr/>
        </p:nvGrpSpPr>
        <p:grpSpPr>
          <a:xfrm rot="0">
            <a:off x="-50685" y="9747307"/>
            <a:ext cx="1992111" cy="1464202"/>
            <a:chOff x="0" y="0"/>
            <a:chExt cx="2656148" cy="1952269"/>
          </a:xfrm>
        </p:grpSpPr>
        <p:sp>
          <p:nvSpPr>
            <p:cNvPr name="Freeform 18" id="18"/>
            <p:cNvSpPr/>
            <p:nvPr/>
          </p:nvSpPr>
          <p:spPr>
            <a:xfrm flipH="true" flipV="true" rot="0">
              <a:off x="0" y="0"/>
              <a:ext cx="2656148" cy="1952269"/>
            </a:xfrm>
            <a:custGeom>
              <a:avLst/>
              <a:gdLst/>
              <a:ahLst/>
              <a:cxnLst/>
              <a:rect r="r" b="b" t="t" l="l"/>
              <a:pathLst>
                <a:path h="1952269" w="2656148">
                  <a:moveTo>
                    <a:pt x="2656148" y="1952269"/>
                  </a:moveTo>
                  <a:lnTo>
                    <a:pt x="0" y="1952269"/>
                  </a:lnTo>
                  <a:lnTo>
                    <a:pt x="0" y="0"/>
                  </a:lnTo>
                  <a:lnTo>
                    <a:pt x="2656148" y="0"/>
                  </a:lnTo>
                  <a:lnTo>
                    <a:pt x="2656148" y="1952269"/>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9" id="19"/>
            <p:cNvSpPr txBox="true"/>
            <p:nvPr/>
          </p:nvSpPr>
          <p:spPr>
            <a:xfrm rot="0">
              <a:off x="203579" y="616065"/>
              <a:ext cx="2248990" cy="598163"/>
            </a:xfrm>
            <a:prstGeom prst="rect">
              <a:avLst/>
            </a:prstGeom>
          </p:spPr>
          <p:txBody>
            <a:bodyPr anchor="t" rtlCol="false" tIns="0" lIns="0" bIns="0" rIns="0">
              <a:spAutoFit/>
            </a:bodyPr>
            <a:lstStyle/>
            <a:p>
              <a:pPr algn="ctr">
                <a:lnSpc>
                  <a:spcPts val="1251"/>
                </a:lnSpc>
                <a:spcBef>
                  <a:spcPct val="0"/>
                </a:spcBef>
              </a:pPr>
              <a:r>
                <a:rPr lang="en-US" sz="898">
                  <a:solidFill>
                    <a:srgbClr val="000000"/>
                  </a:solidFill>
                  <a:latin typeface="Libre Baskerville"/>
                </a:rPr>
                <a:t>Les vaches Charolaises sont les vaches à viande les plus représentées en France !</a:t>
              </a:r>
            </a:p>
          </p:txBody>
        </p:sp>
      </p:grpSp>
      <p:sp>
        <p:nvSpPr>
          <p:cNvPr name="Freeform 20" id="20"/>
          <p:cNvSpPr/>
          <p:nvPr/>
        </p:nvSpPr>
        <p:spPr>
          <a:xfrm flipH="true" flipV="false" rot="0">
            <a:off x="2680882" y="9064466"/>
            <a:ext cx="822103" cy="926314"/>
          </a:xfrm>
          <a:custGeom>
            <a:avLst/>
            <a:gdLst/>
            <a:ahLst/>
            <a:cxnLst/>
            <a:rect r="r" b="b" t="t" l="l"/>
            <a:pathLst>
              <a:path h="926314" w="822103">
                <a:moveTo>
                  <a:pt x="822103" y="0"/>
                </a:moveTo>
                <a:lnTo>
                  <a:pt x="0" y="0"/>
                </a:lnTo>
                <a:lnTo>
                  <a:pt x="0" y="926313"/>
                </a:lnTo>
                <a:lnTo>
                  <a:pt x="822103" y="926313"/>
                </a:lnTo>
                <a:lnTo>
                  <a:pt x="82210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true" flipV="false" rot="0">
            <a:off x="1932059" y="7668481"/>
            <a:ext cx="1999669" cy="1469757"/>
          </a:xfrm>
          <a:custGeom>
            <a:avLst/>
            <a:gdLst/>
            <a:ahLst/>
            <a:cxnLst/>
            <a:rect r="r" b="b" t="t" l="l"/>
            <a:pathLst>
              <a:path h="1469757" w="1999669">
                <a:moveTo>
                  <a:pt x="1999669" y="0"/>
                </a:moveTo>
                <a:lnTo>
                  <a:pt x="0" y="0"/>
                </a:lnTo>
                <a:lnTo>
                  <a:pt x="0" y="1469757"/>
                </a:lnTo>
                <a:lnTo>
                  <a:pt x="1999669" y="1469757"/>
                </a:lnTo>
                <a:lnTo>
                  <a:pt x="1999669"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true" rot="0">
            <a:off x="2213275" y="9814513"/>
            <a:ext cx="2048775" cy="1505849"/>
          </a:xfrm>
          <a:custGeom>
            <a:avLst/>
            <a:gdLst/>
            <a:ahLst/>
            <a:cxnLst/>
            <a:rect r="r" b="b" t="t" l="l"/>
            <a:pathLst>
              <a:path h="1505849" w="2048775">
                <a:moveTo>
                  <a:pt x="0" y="1505849"/>
                </a:moveTo>
                <a:lnTo>
                  <a:pt x="2048774" y="1505849"/>
                </a:lnTo>
                <a:lnTo>
                  <a:pt x="2048774" y="0"/>
                </a:lnTo>
                <a:lnTo>
                  <a:pt x="0" y="0"/>
                </a:lnTo>
                <a:lnTo>
                  <a:pt x="0" y="1505849"/>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3" id="23"/>
          <p:cNvSpPr/>
          <p:nvPr/>
        </p:nvSpPr>
        <p:spPr>
          <a:xfrm flipH="false" flipV="false" rot="0">
            <a:off x="4052701" y="7999248"/>
            <a:ext cx="3914612" cy="2220653"/>
          </a:xfrm>
          <a:custGeom>
            <a:avLst/>
            <a:gdLst/>
            <a:ahLst/>
            <a:cxnLst/>
            <a:rect r="r" b="b" t="t" l="l"/>
            <a:pathLst>
              <a:path h="2220653" w="3914612">
                <a:moveTo>
                  <a:pt x="0" y="0"/>
                </a:moveTo>
                <a:lnTo>
                  <a:pt x="3914612" y="0"/>
                </a:lnTo>
                <a:lnTo>
                  <a:pt x="3914612" y="2220652"/>
                </a:lnTo>
                <a:lnTo>
                  <a:pt x="0" y="222065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0">
            <a:off x="4756042" y="9013976"/>
            <a:ext cx="1435616" cy="909822"/>
          </a:xfrm>
          <a:custGeom>
            <a:avLst/>
            <a:gdLst/>
            <a:ahLst/>
            <a:cxnLst/>
            <a:rect r="r" b="b" t="t" l="l"/>
            <a:pathLst>
              <a:path h="909822" w="1435616">
                <a:moveTo>
                  <a:pt x="0" y="0"/>
                </a:moveTo>
                <a:lnTo>
                  <a:pt x="1435616" y="0"/>
                </a:lnTo>
                <a:lnTo>
                  <a:pt x="1435616" y="909822"/>
                </a:lnTo>
                <a:lnTo>
                  <a:pt x="0" y="90982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true" flipV="false" rot="0">
            <a:off x="6236990" y="9165942"/>
            <a:ext cx="1139150" cy="723360"/>
          </a:xfrm>
          <a:custGeom>
            <a:avLst/>
            <a:gdLst/>
            <a:ahLst/>
            <a:cxnLst/>
            <a:rect r="r" b="b" t="t" l="l"/>
            <a:pathLst>
              <a:path h="723360" w="1139150">
                <a:moveTo>
                  <a:pt x="1139150" y="0"/>
                </a:moveTo>
                <a:lnTo>
                  <a:pt x="0" y="0"/>
                </a:lnTo>
                <a:lnTo>
                  <a:pt x="0" y="723361"/>
                </a:lnTo>
                <a:lnTo>
                  <a:pt x="1139150" y="723361"/>
                </a:lnTo>
                <a:lnTo>
                  <a:pt x="113915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6" id="26"/>
          <p:cNvSpPr txBox="true"/>
          <p:nvPr/>
        </p:nvSpPr>
        <p:spPr>
          <a:xfrm rot="0">
            <a:off x="171820" y="4525965"/>
            <a:ext cx="7204320" cy="3142515"/>
          </a:xfrm>
          <a:prstGeom prst="rect">
            <a:avLst/>
          </a:prstGeom>
        </p:spPr>
        <p:txBody>
          <a:bodyPr anchor="t" rtlCol="false" tIns="0" lIns="0" bIns="0" rIns="0">
            <a:spAutoFit/>
          </a:bodyPr>
          <a:lstStyle/>
          <a:p>
            <a:pPr algn="ctr">
              <a:lnSpc>
                <a:spcPts val="1529"/>
              </a:lnSpc>
            </a:pPr>
            <a:r>
              <a:rPr lang="en-US" sz="1098">
                <a:solidFill>
                  <a:srgbClr val="000000"/>
                </a:solidFill>
                <a:latin typeface="Libre Baskerville"/>
              </a:rPr>
              <a:t>La viande bovine vient à la fois des </a:t>
            </a:r>
            <a:r>
              <a:rPr lang="en-US" sz="1098">
                <a:solidFill>
                  <a:srgbClr val="000000"/>
                </a:solidFill>
                <a:latin typeface="Libre Baskerville Bold"/>
              </a:rPr>
              <a:t>élevages allaitants</a:t>
            </a:r>
            <a:r>
              <a:rPr lang="en-US" sz="1098">
                <a:solidFill>
                  <a:srgbClr val="000000"/>
                </a:solidFill>
                <a:latin typeface="Libre Baskerville"/>
              </a:rPr>
              <a:t> (vaches dites "à viande") que les </a:t>
            </a:r>
            <a:r>
              <a:rPr lang="en-US" sz="1098">
                <a:solidFill>
                  <a:srgbClr val="000000"/>
                </a:solidFill>
                <a:latin typeface="Libre Baskerville Bold"/>
              </a:rPr>
              <a:t>élevages laitiers</a:t>
            </a:r>
            <a:r>
              <a:rPr lang="en-US" sz="1098">
                <a:solidFill>
                  <a:srgbClr val="000000"/>
                </a:solidFill>
                <a:latin typeface="Libre Baskerville"/>
              </a:rPr>
              <a:t> (vaches laitières). Elle peut être vendue sous forme de viande de veau, ou de bœuf.</a:t>
            </a:r>
          </a:p>
          <a:p>
            <a:pPr algn="ctr">
              <a:lnSpc>
                <a:spcPts val="1529"/>
              </a:lnSpc>
            </a:pPr>
          </a:p>
          <a:p>
            <a:pPr algn="ctr">
              <a:lnSpc>
                <a:spcPts val="1529"/>
              </a:lnSpc>
            </a:pPr>
            <a:r>
              <a:rPr lang="en-US" sz="1098">
                <a:solidFill>
                  <a:srgbClr val="000000"/>
                </a:solidFill>
                <a:latin typeface="Libre Baskerville"/>
              </a:rPr>
              <a:t>La </a:t>
            </a:r>
            <a:r>
              <a:rPr lang="en-US" sz="1098">
                <a:solidFill>
                  <a:srgbClr val="000000"/>
                </a:solidFill>
                <a:latin typeface="Libre Baskerville Bold"/>
              </a:rPr>
              <a:t>viande de veau</a:t>
            </a:r>
            <a:r>
              <a:rPr lang="en-US" sz="1098">
                <a:solidFill>
                  <a:srgbClr val="000000"/>
                </a:solidFill>
                <a:latin typeface="Libre Baskerville"/>
              </a:rPr>
              <a:t> provient des jeunes animaux nourris au lait jusqu'à 4-6 mois. C'est pour cela que la viande est blanche, car le lait ne contient pas de fer. </a:t>
            </a:r>
          </a:p>
          <a:p>
            <a:pPr algn="ctr">
              <a:lnSpc>
                <a:spcPts val="833"/>
              </a:lnSpc>
            </a:pPr>
          </a:p>
          <a:p>
            <a:pPr algn="ctr">
              <a:lnSpc>
                <a:spcPts val="1529"/>
              </a:lnSpc>
            </a:pPr>
            <a:r>
              <a:rPr lang="en-US" sz="1098">
                <a:solidFill>
                  <a:srgbClr val="000000"/>
                </a:solidFill>
                <a:latin typeface="Libre Baskerville"/>
              </a:rPr>
              <a:t>C</a:t>
            </a:r>
            <a:r>
              <a:rPr lang="en-US" sz="1098">
                <a:solidFill>
                  <a:srgbClr val="000000"/>
                </a:solidFill>
                <a:latin typeface="Libre Baskerville"/>
              </a:rPr>
              <a:t>ontrairement à ce que l'on pense, la </a:t>
            </a:r>
            <a:r>
              <a:rPr lang="en-US" sz="1098">
                <a:solidFill>
                  <a:srgbClr val="000000"/>
                </a:solidFill>
                <a:latin typeface="Libre Baskerville Bold"/>
              </a:rPr>
              <a:t>viande de "bœuf"</a:t>
            </a:r>
            <a:r>
              <a:rPr lang="en-US" sz="1098">
                <a:solidFill>
                  <a:srgbClr val="000000"/>
                </a:solidFill>
                <a:latin typeface="Libre Baskerville"/>
              </a:rPr>
              <a:t> n'est pas seulement du bœuf ! La viande que l'on peut acheter peut provenir : </a:t>
            </a:r>
          </a:p>
          <a:p>
            <a:pPr algn="ctr">
              <a:lnSpc>
                <a:spcPts val="1529"/>
              </a:lnSpc>
            </a:pPr>
          </a:p>
          <a:p>
            <a:pPr marL="237129" indent="-118565" lvl="1">
              <a:lnSpc>
                <a:spcPts val="1529"/>
              </a:lnSpc>
              <a:buFont typeface="Arial"/>
              <a:buChar char="•"/>
            </a:pPr>
            <a:r>
              <a:rPr lang="en-US" sz="1098">
                <a:solidFill>
                  <a:srgbClr val="000000"/>
                </a:solidFill>
                <a:latin typeface="Libre Baskerville Bold"/>
              </a:rPr>
              <a:t>Des v</a:t>
            </a:r>
            <a:r>
              <a:rPr lang="en-US" sz="1098">
                <a:solidFill>
                  <a:srgbClr val="000000"/>
                </a:solidFill>
                <a:latin typeface="Libre Baskerville Bold"/>
              </a:rPr>
              <a:t>aches </a:t>
            </a:r>
            <a:r>
              <a:rPr lang="en-US" sz="1098">
                <a:solidFill>
                  <a:srgbClr val="000000"/>
                </a:solidFill>
                <a:latin typeface="Libre Baskerville"/>
              </a:rPr>
              <a:t>: anciennes vaches laitières ou vaches allaitantes ; </a:t>
            </a:r>
          </a:p>
          <a:p>
            <a:pPr>
              <a:lnSpc>
                <a:spcPts val="1529"/>
              </a:lnSpc>
            </a:pPr>
          </a:p>
          <a:p>
            <a:pPr marL="237129" indent="-118565" lvl="1">
              <a:lnSpc>
                <a:spcPts val="1529"/>
              </a:lnSpc>
              <a:buFont typeface="Arial"/>
              <a:buChar char="•"/>
            </a:pPr>
            <a:r>
              <a:rPr lang="en-US" sz="1098">
                <a:solidFill>
                  <a:srgbClr val="000000"/>
                </a:solidFill>
                <a:latin typeface="Libre Baskerville Bold"/>
              </a:rPr>
              <a:t>Des j</a:t>
            </a:r>
            <a:r>
              <a:rPr lang="en-US" sz="1098">
                <a:solidFill>
                  <a:srgbClr val="000000"/>
                </a:solidFill>
                <a:latin typeface="Libre Baskerville Bold"/>
              </a:rPr>
              <a:t>eunes bovins</a:t>
            </a:r>
            <a:r>
              <a:rPr lang="en-US" sz="1098">
                <a:solidFill>
                  <a:srgbClr val="000000"/>
                </a:solidFill>
                <a:latin typeface="Libre Baskerville"/>
              </a:rPr>
              <a:t> : mâles non castrés, engraissés jusqu'à leurs 24 mois (les </a:t>
            </a:r>
            <a:r>
              <a:rPr lang="en-US" sz="1098">
                <a:solidFill>
                  <a:srgbClr val="000000"/>
                </a:solidFill>
                <a:latin typeface="Libre Baskerville Bold"/>
              </a:rPr>
              <a:t>taurillons </a:t>
            </a:r>
            <a:r>
              <a:rPr lang="en-US" sz="1098">
                <a:solidFill>
                  <a:srgbClr val="000000"/>
                </a:solidFill>
                <a:latin typeface="Libre Baskerville"/>
              </a:rPr>
              <a:t>sont des jeunes bovins) ;</a:t>
            </a:r>
          </a:p>
          <a:p>
            <a:pPr>
              <a:lnSpc>
                <a:spcPts val="1529"/>
              </a:lnSpc>
            </a:pPr>
          </a:p>
          <a:p>
            <a:pPr marL="237129" indent="-118565" lvl="1">
              <a:lnSpc>
                <a:spcPts val="1529"/>
              </a:lnSpc>
              <a:buFont typeface="Arial"/>
              <a:buChar char="•"/>
            </a:pPr>
            <a:r>
              <a:rPr lang="en-US" sz="1098">
                <a:solidFill>
                  <a:srgbClr val="000000"/>
                </a:solidFill>
                <a:latin typeface="Libre Baskerville Bold"/>
              </a:rPr>
              <a:t>Des b</a:t>
            </a:r>
            <a:r>
              <a:rPr lang="en-US" sz="1098">
                <a:solidFill>
                  <a:srgbClr val="000000"/>
                </a:solidFill>
                <a:latin typeface="Libre Baskerville Bold"/>
              </a:rPr>
              <a:t>œufs </a:t>
            </a:r>
            <a:r>
              <a:rPr lang="en-US" sz="1098">
                <a:solidFill>
                  <a:srgbClr val="000000"/>
                </a:solidFill>
                <a:latin typeface="Libre Baskerville"/>
              </a:rPr>
              <a:t>: mâles castrés à 8 mois et engraissés jusqu'à leurs 3 ans environ ;</a:t>
            </a:r>
          </a:p>
          <a:p>
            <a:pPr>
              <a:lnSpc>
                <a:spcPts val="1529"/>
              </a:lnSpc>
            </a:pPr>
          </a:p>
          <a:p>
            <a:pPr marL="237129" indent="-118565" lvl="1">
              <a:lnSpc>
                <a:spcPts val="1529"/>
              </a:lnSpc>
              <a:spcBef>
                <a:spcPct val="0"/>
              </a:spcBef>
              <a:buFont typeface="Arial"/>
              <a:buChar char="•"/>
            </a:pPr>
            <a:r>
              <a:rPr lang="en-US" sz="1098">
                <a:solidFill>
                  <a:srgbClr val="000000"/>
                </a:solidFill>
                <a:latin typeface="Libre Baskerville Bold"/>
              </a:rPr>
              <a:t>Des g</a:t>
            </a:r>
            <a:r>
              <a:rPr lang="en-US" sz="1098">
                <a:solidFill>
                  <a:srgbClr val="000000"/>
                </a:solidFill>
                <a:latin typeface="Libre Baskerville Bold"/>
              </a:rPr>
              <a:t>énisses </a:t>
            </a:r>
            <a:r>
              <a:rPr lang="en-US" sz="1098">
                <a:solidFill>
                  <a:srgbClr val="000000"/>
                </a:solidFill>
                <a:latin typeface="Libre Baskerville"/>
              </a:rPr>
              <a:t>: femelles de plus de 12 mois qui n'ont pas encore eu de veau.</a:t>
            </a:r>
          </a:p>
        </p:txBody>
      </p:sp>
      <p:sp>
        <p:nvSpPr>
          <p:cNvPr name="TextBox 27" id="27"/>
          <p:cNvSpPr txBox="true"/>
          <p:nvPr/>
        </p:nvSpPr>
        <p:spPr>
          <a:xfrm rot="0">
            <a:off x="2157890" y="4169552"/>
            <a:ext cx="3109794" cy="192154"/>
          </a:xfrm>
          <a:prstGeom prst="rect">
            <a:avLst/>
          </a:prstGeom>
        </p:spPr>
        <p:txBody>
          <a:bodyPr anchor="t" rtlCol="false" tIns="0" lIns="0" bIns="0" rIns="0">
            <a:spAutoFit/>
          </a:bodyPr>
          <a:lstStyle/>
          <a:p>
            <a:pPr algn="ctr">
              <a:lnSpc>
                <a:spcPts val="1529"/>
              </a:lnSpc>
              <a:spcBef>
                <a:spcPct val="0"/>
              </a:spcBef>
            </a:pPr>
            <a:r>
              <a:rPr lang="en-US" sz="1098">
                <a:solidFill>
                  <a:srgbClr val="000000"/>
                </a:solidFill>
                <a:latin typeface="Libre Baskerville Bold"/>
              </a:rPr>
              <a:t>La production de viande bovine en France</a:t>
            </a:r>
          </a:p>
        </p:txBody>
      </p:sp>
      <p:sp>
        <p:nvSpPr>
          <p:cNvPr name="TextBox 28" id="28"/>
          <p:cNvSpPr txBox="true"/>
          <p:nvPr/>
        </p:nvSpPr>
        <p:spPr>
          <a:xfrm rot="0">
            <a:off x="2026045" y="7897551"/>
            <a:ext cx="1686743" cy="909739"/>
          </a:xfrm>
          <a:prstGeom prst="rect">
            <a:avLst/>
          </a:prstGeom>
        </p:spPr>
        <p:txBody>
          <a:bodyPr anchor="t" rtlCol="false" tIns="0" lIns="0" bIns="0" rIns="0">
            <a:spAutoFit/>
          </a:bodyPr>
          <a:lstStyle/>
          <a:p>
            <a:pPr algn="ctr">
              <a:lnSpc>
                <a:spcPts val="1251"/>
              </a:lnSpc>
              <a:spcBef>
                <a:spcPct val="0"/>
              </a:spcBef>
            </a:pPr>
            <a:r>
              <a:rPr lang="en-US" sz="898">
                <a:solidFill>
                  <a:srgbClr val="000000"/>
                </a:solidFill>
                <a:latin typeface="Libre Baskerville"/>
              </a:rPr>
              <a:t>Chez nous, rien ne se perd ! La viande est mangée, tout comme les os et la peau sous forme de gélatine pour les bonbons. La peau sert aussi à faire le cuir.</a:t>
            </a:r>
          </a:p>
        </p:txBody>
      </p:sp>
      <p:sp>
        <p:nvSpPr>
          <p:cNvPr name="TextBox 29" id="29"/>
          <p:cNvSpPr txBox="true"/>
          <p:nvPr/>
        </p:nvSpPr>
        <p:spPr>
          <a:xfrm rot="0">
            <a:off x="2365959" y="10091072"/>
            <a:ext cx="1686743" cy="605503"/>
          </a:xfrm>
          <a:prstGeom prst="rect">
            <a:avLst/>
          </a:prstGeom>
        </p:spPr>
        <p:txBody>
          <a:bodyPr anchor="t" rtlCol="false" tIns="0" lIns="0" bIns="0" rIns="0">
            <a:spAutoFit/>
          </a:bodyPr>
          <a:lstStyle/>
          <a:p>
            <a:pPr algn="ctr">
              <a:lnSpc>
                <a:spcPts val="1251"/>
              </a:lnSpc>
              <a:spcBef>
                <a:spcPct val="0"/>
              </a:spcBef>
            </a:pPr>
            <a:r>
              <a:rPr lang="en-US" sz="898">
                <a:solidFill>
                  <a:srgbClr val="000000"/>
                </a:solidFill>
                <a:latin typeface="Libre Baskerville"/>
              </a:rPr>
              <a:t>Attention si vous nous croisez dans la nature, ne vous approchez pas des veaux !</a:t>
            </a:r>
          </a:p>
        </p:txBody>
      </p:sp>
      <p:sp>
        <p:nvSpPr>
          <p:cNvPr name="TextBox 30" id="30"/>
          <p:cNvSpPr txBox="true"/>
          <p:nvPr/>
        </p:nvSpPr>
        <p:spPr>
          <a:xfrm rot="0">
            <a:off x="4277183" y="8384309"/>
            <a:ext cx="3285667" cy="680380"/>
          </a:xfrm>
          <a:prstGeom prst="rect">
            <a:avLst/>
          </a:prstGeom>
        </p:spPr>
        <p:txBody>
          <a:bodyPr anchor="t" rtlCol="false" tIns="0" lIns="0" bIns="0" rIns="0">
            <a:spAutoFit/>
          </a:bodyPr>
          <a:lstStyle/>
          <a:p>
            <a:pPr algn="ctr">
              <a:lnSpc>
                <a:spcPts val="1390"/>
              </a:lnSpc>
              <a:spcBef>
                <a:spcPct val="0"/>
              </a:spcBef>
            </a:pPr>
            <a:r>
              <a:rPr lang="en-US" sz="998">
                <a:solidFill>
                  <a:srgbClr val="000000"/>
                </a:solidFill>
                <a:latin typeface="Libre Baskerville"/>
              </a:rPr>
              <a:t>Que la viande soit cuisinée ou grillée, il existe de nombreuses recettes à base de viande bovine ! Essayez par exemple le bœuf bourguignon au vinaigre balsamique, c'est un régal !</a:t>
            </a:r>
          </a:p>
        </p:txBody>
      </p:sp>
      <p:grpSp>
        <p:nvGrpSpPr>
          <p:cNvPr name="Group 31" id="31"/>
          <p:cNvGrpSpPr/>
          <p:nvPr/>
        </p:nvGrpSpPr>
        <p:grpSpPr>
          <a:xfrm rot="0">
            <a:off x="945371" y="1103160"/>
            <a:ext cx="1827938" cy="2741906"/>
            <a:chOff x="0" y="0"/>
            <a:chExt cx="2437250" cy="3655875"/>
          </a:xfrm>
        </p:grpSpPr>
        <p:grpSp>
          <p:nvGrpSpPr>
            <p:cNvPr name="Group 32" id="32"/>
            <p:cNvGrpSpPr>
              <a:grpSpLocks noChangeAspect="true"/>
            </p:cNvGrpSpPr>
            <p:nvPr/>
          </p:nvGrpSpPr>
          <p:grpSpPr>
            <a:xfrm rot="0">
              <a:off x="0" y="0"/>
              <a:ext cx="2437250" cy="3655875"/>
              <a:chOff x="0" y="0"/>
              <a:chExt cx="6350000" cy="9525000"/>
            </a:xfrm>
          </p:grpSpPr>
          <p:sp>
            <p:nvSpPr>
              <p:cNvPr name="Freeform 33" id="33"/>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solidFill>
                <a:srgbClr val="000000">
                  <a:alpha val="0"/>
                </a:srgbClr>
              </a:solidFill>
              <a:ln w="12700">
                <a:solidFill>
                  <a:srgbClr val="000000"/>
                </a:solidFill>
              </a:ln>
            </p:spPr>
          </p:sp>
        </p:grpSp>
        <p:sp>
          <p:nvSpPr>
            <p:cNvPr name="TextBox 34" id="34"/>
            <p:cNvSpPr txBox="true"/>
            <p:nvPr/>
          </p:nvSpPr>
          <p:spPr>
            <a:xfrm rot="0">
              <a:off x="195966" y="1493844"/>
              <a:ext cx="2045318" cy="518095"/>
            </a:xfrm>
            <a:prstGeom prst="rect">
              <a:avLst/>
            </a:prstGeom>
          </p:spPr>
          <p:txBody>
            <a:bodyPr anchor="t" rtlCol="false" tIns="0" lIns="0" bIns="0" rIns="0">
              <a:spAutoFit/>
            </a:bodyPr>
            <a:lstStyle/>
            <a:p>
              <a:pPr algn="ctr">
                <a:lnSpc>
                  <a:spcPts val="1609"/>
                </a:lnSpc>
              </a:pPr>
              <a:r>
                <a:rPr lang="en-US" sz="1155">
                  <a:solidFill>
                    <a:srgbClr val="000000"/>
                  </a:solidFill>
                  <a:latin typeface="Libre Baskerville"/>
                </a:rPr>
                <a:t>Insérez une photo de l'élevage</a:t>
              </a:r>
            </a:p>
          </p:txBody>
        </p:sp>
      </p:grpSp>
      <p:sp>
        <p:nvSpPr>
          <p:cNvPr name="TextBox 35" id="35"/>
          <p:cNvSpPr txBox="true"/>
          <p:nvPr/>
        </p:nvSpPr>
        <p:spPr>
          <a:xfrm rot="0">
            <a:off x="3091934" y="2233014"/>
            <a:ext cx="3932633" cy="453622"/>
          </a:xfrm>
          <a:prstGeom prst="rect">
            <a:avLst/>
          </a:prstGeom>
        </p:spPr>
        <p:txBody>
          <a:bodyPr anchor="t" rtlCol="false" tIns="0" lIns="0" bIns="0" rIns="0">
            <a:spAutoFit/>
          </a:bodyPr>
          <a:lstStyle/>
          <a:p>
            <a:pPr algn="ctr">
              <a:lnSpc>
                <a:spcPts val="1827"/>
              </a:lnSpc>
            </a:pPr>
            <a:r>
              <a:rPr lang="en-US" sz="1311">
                <a:solidFill>
                  <a:srgbClr val="000000"/>
                </a:solidFill>
                <a:latin typeface="Libre Baskerville"/>
              </a:rPr>
              <a:t>[Présentation de la ferme, des animaux, des points de vente,...]</a:t>
            </a:r>
          </a:p>
        </p:txBody>
      </p:sp>
      <p:grpSp>
        <p:nvGrpSpPr>
          <p:cNvPr name="Group 36" id="36"/>
          <p:cNvGrpSpPr/>
          <p:nvPr/>
        </p:nvGrpSpPr>
        <p:grpSpPr>
          <a:xfrm rot="0">
            <a:off x="4328468" y="10233750"/>
            <a:ext cx="1842103" cy="462825"/>
            <a:chOff x="0" y="0"/>
            <a:chExt cx="2456138" cy="617100"/>
          </a:xfrm>
        </p:grpSpPr>
        <p:sp>
          <p:nvSpPr>
            <p:cNvPr name="Freeform 37" id="37"/>
            <p:cNvSpPr/>
            <p:nvPr/>
          </p:nvSpPr>
          <p:spPr>
            <a:xfrm flipH="false" flipV="false" rot="0">
              <a:off x="1329561" y="0"/>
              <a:ext cx="647658" cy="617100"/>
            </a:xfrm>
            <a:custGeom>
              <a:avLst/>
              <a:gdLst/>
              <a:ahLst/>
              <a:cxnLst/>
              <a:rect r="r" b="b" t="t" l="l"/>
              <a:pathLst>
                <a:path h="617100" w="647658">
                  <a:moveTo>
                    <a:pt x="0" y="0"/>
                  </a:moveTo>
                  <a:lnTo>
                    <a:pt x="647657" y="0"/>
                  </a:lnTo>
                  <a:lnTo>
                    <a:pt x="647657" y="617100"/>
                  </a:lnTo>
                  <a:lnTo>
                    <a:pt x="0" y="617100"/>
                  </a:lnTo>
                  <a:lnTo>
                    <a:pt x="0" y="0"/>
                  </a:lnTo>
                  <a:close/>
                </a:path>
              </a:pathLst>
            </a:custGeom>
            <a:blipFill>
              <a:blip r:embed="rId17"/>
              <a:stretch>
                <a:fillRect l="0" t="0" r="0" b="0"/>
              </a:stretch>
            </a:blipFill>
          </p:spPr>
        </p:sp>
        <p:sp>
          <p:nvSpPr>
            <p:cNvPr name="Freeform 38" id="38"/>
            <p:cNvSpPr/>
            <p:nvPr/>
          </p:nvSpPr>
          <p:spPr>
            <a:xfrm flipH="false" flipV="false" rot="0">
              <a:off x="1949593" y="194487"/>
              <a:ext cx="506545" cy="307318"/>
            </a:xfrm>
            <a:custGeom>
              <a:avLst/>
              <a:gdLst/>
              <a:ahLst/>
              <a:cxnLst/>
              <a:rect r="r" b="b" t="t" l="l"/>
              <a:pathLst>
                <a:path h="307318" w="506545">
                  <a:moveTo>
                    <a:pt x="0" y="0"/>
                  </a:moveTo>
                  <a:lnTo>
                    <a:pt x="506545" y="0"/>
                  </a:lnTo>
                  <a:lnTo>
                    <a:pt x="506545" y="307318"/>
                  </a:lnTo>
                  <a:lnTo>
                    <a:pt x="0" y="307318"/>
                  </a:lnTo>
                  <a:lnTo>
                    <a:pt x="0" y="0"/>
                  </a:lnTo>
                  <a:close/>
                </a:path>
              </a:pathLst>
            </a:custGeom>
            <a:blipFill>
              <a:blip r:embed="rId18"/>
              <a:stretch>
                <a:fillRect l="0" t="-43206" r="-4019" b="-49749"/>
              </a:stretch>
            </a:blipFill>
          </p:spPr>
        </p:sp>
        <p:sp>
          <p:nvSpPr>
            <p:cNvPr name="Freeform 39" id="39"/>
            <p:cNvSpPr/>
            <p:nvPr/>
          </p:nvSpPr>
          <p:spPr>
            <a:xfrm flipH="false" flipV="false" rot="0">
              <a:off x="0" y="119610"/>
              <a:ext cx="1350326" cy="457072"/>
            </a:xfrm>
            <a:custGeom>
              <a:avLst/>
              <a:gdLst/>
              <a:ahLst/>
              <a:cxnLst/>
              <a:rect r="r" b="b" t="t" l="l"/>
              <a:pathLst>
                <a:path h="457072" w="1350326">
                  <a:moveTo>
                    <a:pt x="0" y="0"/>
                  </a:moveTo>
                  <a:lnTo>
                    <a:pt x="1350326" y="0"/>
                  </a:lnTo>
                  <a:lnTo>
                    <a:pt x="1350326" y="457072"/>
                  </a:lnTo>
                  <a:lnTo>
                    <a:pt x="0" y="457072"/>
                  </a:lnTo>
                  <a:lnTo>
                    <a:pt x="0" y="0"/>
                  </a:lnTo>
                  <a:close/>
                </a:path>
              </a:pathLst>
            </a:custGeom>
            <a:blipFill>
              <a:blip r:embed="rId19"/>
              <a:stretch>
                <a:fillRect l="0" t="0" r="-6645"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8444" y="6937570"/>
            <a:ext cx="2322871" cy="1707310"/>
          </a:xfrm>
          <a:custGeom>
            <a:avLst/>
            <a:gdLst/>
            <a:ahLst/>
            <a:cxnLst/>
            <a:rect r="r" b="b" t="t" l="l"/>
            <a:pathLst>
              <a:path h="1707310" w="2322871">
                <a:moveTo>
                  <a:pt x="0" y="0"/>
                </a:moveTo>
                <a:lnTo>
                  <a:pt x="2322871" y="0"/>
                </a:lnTo>
                <a:lnTo>
                  <a:pt x="2322871" y="1707310"/>
                </a:lnTo>
                <a:lnTo>
                  <a:pt x="0" y="17073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991278" y="8049041"/>
            <a:ext cx="563557" cy="479023"/>
          </a:xfrm>
          <a:custGeom>
            <a:avLst/>
            <a:gdLst/>
            <a:ahLst/>
            <a:cxnLst/>
            <a:rect r="r" b="b" t="t" l="l"/>
            <a:pathLst>
              <a:path h="479023" w="563557">
                <a:moveTo>
                  <a:pt x="0" y="0"/>
                </a:moveTo>
                <a:lnTo>
                  <a:pt x="563557" y="0"/>
                </a:lnTo>
                <a:lnTo>
                  <a:pt x="563557" y="479023"/>
                </a:lnTo>
                <a:lnTo>
                  <a:pt x="0" y="479023"/>
                </a:lnTo>
                <a:lnTo>
                  <a:pt x="0" y="0"/>
                </a:lnTo>
                <a:close/>
              </a:path>
            </a:pathLst>
          </a:custGeom>
          <a:blipFill>
            <a:blip r:embed="rId4"/>
            <a:stretch>
              <a:fillRect l="0" t="0" r="0" b="0"/>
            </a:stretch>
          </a:blipFill>
        </p:spPr>
      </p:sp>
      <p:sp>
        <p:nvSpPr>
          <p:cNvPr name="Freeform 4" id="4"/>
          <p:cNvSpPr/>
          <p:nvPr/>
        </p:nvSpPr>
        <p:spPr>
          <a:xfrm flipH="false" flipV="false" rot="0">
            <a:off x="7123373" y="8664973"/>
            <a:ext cx="431463" cy="441986"/>
          </a:xfrm>
          <a:custGeom>
            <a:avLst/>
            <a:gdLst/>
            <a:ahLst/>
            <a:cxnLst/>
            <a:rect r="r" b="b" t="t" l="l"/>
            <a:pathLst>
              <a:path h="441986" w="431463">
                <a:moveTo>
                  <a:pt x="0" y="0"/>
                </a:moveTo>
                <a:lnTo>
                  <a:pt x="431462" y="0"/>
                </a:lnTo>
                <a:lnTo>
                  <a:pt x="431462" y="441986"/>
                </a:lnTo>
                <a:lnTo>
                  <a:pt x="0" y="441986"/>
                </a:lnTo>
                <a:lnTo>
                  <a:pt x="0" y="0"/>
                </a:lnTo>
                <a:close/>
              </a:path>
            </a:pathLst>
          </a:custGeom>
          <a:blipFill>
            <a:blip r:embed="rId5"/>
            <a:stretch>
              <a:fillRect l="0" t="0" r="0" b="0"/>
            </a:stretch>
          </a:blipFill>
        </p:spPr>
      </p:sp>
      <p:sp>
        <p:nvSpPr>
          <p:cNvPr name="Freeform 5" id="5"/>
          <p:cNvSpPr/>
          <p:nvPr/>
        </p:nvSpPr>
        <p:spPr>
          <a:xfrm flipH="false" flipV="false" rot="0">
            <a:off x="7119188" y="9240309"/>
            <a:ext cx="443662" cy="434789"/>
          </a:xfrm>
          <a:custGeom>
            <a:avLst/>
            <a:gdLst/>
            <a:ahLst/>
            <a:cxnLst/>
            <a:rect r="r" b="b" t="t" l="l"/>
            <a:pathLst>
              <a:path h="434789" w="443662">
                <a:moveTo>
                  <a:pt x="0" y="0"/>
                </a:moveTo>
                <a:lnTo>
                  <a:pt x="443662" y="0"/>
                </a:lnTo>
                <a:lnTo>
                  <a:pt x="443662" y="434789"/>
                </a:lnTo>
                <a:lnTo>
                  <a:pt x="0" y="434789"/>
                </a:lnTo>
                <a:lnTo>
                  <a:pt x="0" y="0"/>
                </a:lnTo>
                <a:close/>
              </a:path>
            </a:pathLst>
          </a:custGeom>
          <a:blipFill>
            <a:blip r:embed="rId6">
              <a:alphaModFix amt="67000"/>
            </a:blip>
            <a:stretch>
              <a:fillRect l="0" t="0" r="0" b="0"/>
            </a:stretch>
          </a:blipFill>
        </p:spPr>
      </p:sp>
      <p:sp>
        <p:nvSpPr>
          <p:cNvPr name="Freeform 6" id="6"/>
          <p:cNvSpPr/>
          <p:nvPr/>
        </p:nvSpPr>
        <p:spPr>
          <a:xfrm flipH="true" flipV="false" rot="0">
            <a:off x="132147" y="328932"/>
            <a:ext cx="756285" cy="690110"/>
          </a:xfrm>
          <a:custGeom>
            <a:avLst/>
            <a:gdLst/>
            <a:ahLst/>
            <a:cxnLst/>
            <a:rect r="r" b="b" t="t" l="l"/>
            <a:pathLst>
              <a:path h="690110" w="756285">
                <a:moveTo>
                  <a:pt x="756285" y="0"/>
                </a:moveTo>
                <a:lnTo>
                  <a:pt x="0" y="0"/>
                </a:lnTo>
                <a:lnTo>
                  <a:pt x="0" y="690110"/>
                </a:lnTo>
                <a:lnTo>
                  <a:pt x="756285" y="690110"/>
                </a:lnTo>
                <a:lnTo>
                  <a:pt x="756285"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6547653" y="328932"/>
            <a:ext cx="756285" cy="690110"/>
          </a:xfrm>
          <a:custGeom>
            <a:avLst/>
            <a:gdLst/>
            <a:ahLst/>
            <a:cxnLst/>
            <a:rect r="r" b="b" t="t" l="l"/>
            <a:pathLst>
              <a:path h="690110" w="756285">
                <a:moveTo>
                  <a:pt x="0" y="0"/>
                </a:moveTo>
                <a:lnTo>
                  <a:pt x="756285" y="0"/>
                </a:lnTo>
                <a:lnTo>
                  <a:pt x="756285" y="690110"/>
                </a:lnTo>
                <a:lnTo>
                  <a:pt x="0" y="6901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true" flipV="false" rot="0">
            <a:off x="451432" y="8454680"/>
            <a:ext cx="874001" cy="797526"/>
          </a:xfrm>
          <a:custGeom>
            <a:avLst/>
            <a:gdLst/>
            <a:ahLst/>
            <a:cxnLst/>
            <a:rect r="r" b="b" t="t" l="l"/>
            <a:pathLst>
              <a:path h="797526" w="874001">
                <a:moveTo>
                  <a:pt x="874001" y="0"/>
                </a:moveTo>
                <a:lnTo>
                  <a:pt x="0" y="0"/>
                </a:lnTo>
                <a:lnTo>
                  <a:pt x="0" y="797526"/>
                </a:lnTo>
                <a:lnTo>
                  <a:pt x="874001" y="797526"/>
                </a:lnTo>
                <a:lnTo>
                  <a:pt x="874001"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true" flipV="true" rot="0">
            <a:off x="1620049" y="8853443"/>
            <a:ext cx="2732496" cy="2008385"/>
          </a:xfrm>
          <a:custGeom>
            <a:avLst/>
            <a:gdLst/>
            <a:ahLst/>
            <a:cxnLst/>
            <a:rect r="r" b="b" t="t" l="l"/>
            <a:pathLst>
              <a:path h="2008385" w="2732496">
                <a:moveTo>
                  <a:pt x="2732496" y="2008385"/>
                </a:moveTo>
                <a:lnTo>
                  <a:pt x="0" y="2008385"/>
                </a:lnTo>
                <a:lnTo>
                  <a:pt x="0" y="0"/>
                </a:lnTo>
                <a:lnTo>
                  <a:pt x="2732496" y="0"/>
                </a:lnTo>
                <a:lnTo>
                  <a:pt x="2732496" y="200838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true" flipV="true" rot="0">
            <a:off x="-232543" y="9252206"/>
            <a:ext cx="2204117" cy="1620026"/>
          </a:xfrm>
          <a:custGeom>
            <a:avLst/>
            <a:gdLst/>
            <a:ahLst/>
            <a:cxnLst/>
            <a:rect r="r" b="b" t="t" l="l"/>
            <a:pathLst>
              <a:path h="1620026" w="2204117">
                <a:moveTo>
                  <a:pt x="2204117" y="1620026"/>
                </a:moveTo>
                <a:lnTo>
                  <a:pt x="0" y="1620026"/>
                </a:lnTo>
                <a:lnTo>
                  <a:pt x="0" y="0"/>
                </a:lnTo>
                <a:lnTo>
                  <a:pt x="2204117" y="0"/>
                </a:lnTo>
                <a:lnTo>
                  <a:pt x="2204117" y="1620026"/>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1971574" y="8129301"/>
            <a:ext cx="874001" cy="797526"/>
          </a:xfrm>
          <a:custGeom>
            <a:avLst/>
            <a:gdLst/>
            <a:ahLst/>
            <a:cxnLst/>
            <a:rect r="r" b="b" t="t" l="l"/>
            <a:pathLst>
              <a:path h="797526" w="874001">
                <a:moveTo>
                  <a:pt x="0" y="0"/>
                </a:moveTo>
                <a:lnTo>
                  <a:pt x="874001" y="0"/>
                </a:lnTo>
                <a:lnTo>
                  <a:pt x="874001" y="797526"/>
                </a:lnTo>
                <a:lnTo>
                  <a:pt x="0" y="7975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2" id="12"/>
          <p:cNvGrpSpPr/>
          <p:nvPr/>
        </p:nvGrpSpPr>
        <p:grpSpPr>
          <a:xfrm rot="0">
            <a:off x="4057454" y="8060558"/>
            <a:ext cx="2863493" cy="1585770"/>
            <a:chOff x="0" y="0"/>
            <a:chExt cx="3817991" cy="2114360"/>
          </a:xfrm>
        </p:grpSpPr>
        <p:sp>
          <p:nvSpPr>
            <p:cNvPr name="Freeform 13" id="13"/>
            <p:cNvSpPr/>
            <p:nvPr/>
          </p:nvSpPr>
          <p:spPr>
            <a:xfrm flipH="false" flipV="false" rot="0">
              <a:off x="0" y="38499"/>
              <a:ext cx="891185" cy="2075861"/>
            </a:xfrm>
            <a:custGeom>
              <a:avLst/>
              <a:gdLst/>
              <a:ahLst/>
              <a:cxnLst/>
              <a:rect r="r" b="b" t="t" l="l"/>
              <a:pathLst>
                <a:path h="2075861" w="891185">
                  <a:moveTo>
                    <a:pt x="0" y="0"/>
                  </a:moveTo>
                  <a:lnTo>
                    <a:pt x="891185" y="0"/>
                  </a:lnTo>
                  <a:lnTo>
                    <a:pt x="891185" y="2075861"/>
                  </a:lnTo>
                  <a:lnTo>
                    <a:pt x="0" y="207586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4" id="14"/>
            <p:cNvGrpSpPr/>
            <p:nvPr/>
          </p:nvGrpSpPr>
          <p:grpSpPr>
            <a:xfrm rot="0">
              <a:off x="60497" y="1507851"/>
              <a:ext cx="765961" cy="534242"/>
              <a:chOff x="0" y="0"/>
              <a:chExt cx="219327" cy="152976"/>
            </a:xfrm>
          </p:grpSpPr>
          <p:sp>
            <p:nvSpPr>
              <p:cNvPr name="Freeform 15" id="15"/>
              <p:cNvSpPr/>
              <p:nvPr/>
            </p:nvSpPr>
            <p:spPr>
              <a:xfrm flipH="false" flipV="false" rot="0">
                <a:off x="0" y="0"/>
                <a:ext cx="219327" cy="152976"/>
              </a:xfrm>
              <a:custGeom>
                <a:avLst/>
                <a:gdLst/>
                <a:ahLst/>
                <a:cxnLst/>
                <a:rect r="r" b="b" t="t" l="l"/>
                <a:pathLst>
                  <a:path h="152976" w="219327">
                    <a:moveTo>
                      <a:pt x="0" y="0"/>
                    </a:moveTo>
                    <a:lnTo>
                      <a:pt x="219327" y="0"/>
                    </a:lnTo>
                    <a:lnTo>
                      <a:pt x="219327" y="152976"/>
                    </a:lnTo>
                    <a:lnTo>
                      <a:pt x="0" y="152976"/>
                    </a:lnTo>
                    <a:close/>
                  </a:path>
                </a:pathLst>
              </a:custGeom>
              <a:solidFill>
                <a:srgbClr val="FFFFFF"/>
              </a:solidFill>
            </p:spPr>
          </p:sp>
          <p:sp>
            <p:nvSpPr>
              <p:cNvPr name="TextBox 16" id="16"/>
              <p:cNvSpPr txBox="true"/>
              <p:nvPr/>
            </p:nvSpPr>
            <p:spPr>
              <a:xfrm>
                <a:off x="0" y="-19050"/>
                <a:ext cx="219327" cy="172026"/>
              </a:xfrm>
              <a:prstGeom prst="rect">
                <a:avLst/>
              </a:prstGeom>
            </p:spPr>
            <p:txBody>
              <a:bodyPr anchor="ctr" rtlCol="false" tIns="50800" lIns="50800" bIns="50800" rIns="50800"/>
              <a:lstStyle/>
              <a:p>
                <a:pPr algn="ctr">
                  <a:lnSpc>
                    <a:spcPts val="1251"/>
                  </a:lnSpc>
                </a:pPr>
                <a:r>
                  <a:rPr lang="en-US" sz="898">
                    <a:solidFill>
                      <a:srgbClr val="000000"/>
                    </a:solidFill>
                    <a:latin typeface="Libre Baskerville"/>
                  </a:rPr>
                  <a:t>LAIT ENTIER</a:t>
                </a:r>
              </a:p>
            </p:txBody>
          </p:sp>
        </p:grpSp>
        <p:sp>
          <p:nvSpPr>
            <p:cNvPr name="Freeform 17" id="17"/>
            <p:cNvSpPr/>
            <p:nvPr/>
          </p:nvSpPr>
          <p:spPr>
            <a:xfrm flipH="false" flipV="false" rot="0">
              <a:off x="2916078" y="0"/>
              <a:ext cx="901913" cy="2100849"/>
            </a:xfrm>
            <a:custGeom>
              <a:avLst/>
              <a:gdLst/>
              <a:ahLst/>
              <a:cxnLst/>
              <a:rect r="r" b="b" t="t" l="l"/>
              <a:pathLst>
                <a:path h="2100849" w="901913">
                  <a:moveTo>
                    <a:pt x="0" y="0"/>
                  </a:moveTo>
                  <a:lnTo>
                    <a:pt x="901913" y="0"/>
                  </a:lnTo>
                  <a:lnTo>
                    <a:pt x="901913" y="2100849"/>
                  </a:lnTo>
                  <a:lnTo>
                    <a:pt x="0" y="210084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8" id="18"/>
            <p:cNvGrpSpPr/>
            <p:nvPr/>
          </p:nvGrpSpPr>
          <p:grpSpPr>
            <a:xfrm rot="0">
              <a:off x="2958880" y="1461004"/>
              <a:ext cx="816308" cy="569357"/>
              <a:chOff x="0" y="0"/>
              <a:chExt cx="219327" cy="152976"/>
            </a:xfrm>
          </p:grpSpPr>
          <p:sp>
            <p:nvSpPr>
              <p:cNvPr name="Freeform 19" id="19"/>
              <p:cNvSpPr/>
              <p:nvPr/>
            </p:nvSpPr>
            <p:spPr>
              <a:xfrm flipH="false" flipV="false" rot="0">
                <a:off x="0" y="0"/>
                <a:ext cx="219327" cy="152976"/>
              </a:xfrm>
              <a:custGeom>
                <a:avLst/>
                <a:gdLst/>
                <a:ahLst/>
                <a:cxnLst/>
                <a:rect r="r" b="b" t="t" l="l"/>
                <a:pathLst>
                  <a:path h="152976" w="219327">
                    <a:moveTo>
                      <a:pt x="0" y="0"/>
                    </a:moveTo>
                    <a:lnTo>
                      <a:pt x="219327" y="0"/>
                    </a:lnTo>
                    <a:lnTo>
                      <a:pt x="219327" y="152976"/>
                    </a:lnTo>
                    <a:lnTo>
                      <a:pt x="0" y="152976"/>
                    </a:lnTo>
                    <a:close/>
                  </a:path>
                </a:pathLst>
              </a:custGeom>
              <a:solidFill>
                <a:srgbClr val="FFFFFF"/>
              </a:solidFill>
            </p:spPr>
          </p:sp>
          <p:sp>
            <p:nvSpPr>
              <p:cNvPr name="TextBox 20" id="20"/>
              <p:cNvSpPr txBox="true"/>
              <p:nvPr/>
            </p:nvSpPr>
            <p:spPr>
              <a:xfrm>
                <a:off x="0" y="-19050"/>
                <a:ext cx="219327" cy="172026"/>
              </a:xfrm>
              <a:prstGeom prst="rect">
                <a:avLst/>
              </a:prstGeom>
            </p:spPr>
            <p:txBody>
              <a:bodyPr anchor="ctr" rtlCol="false" tIns="54139" lIns="54139" bIns="54139" rIns="54139"/>
              <a:lstStyle/>
              <a:p>
                <a:pPr algn="ctr">
                  <a:lnSpc>
                    <a:spcPts val="1251"/>
                  </a:lnSpc>
                </a:pPr>
                <a:r>
                  <a:rPr lang="en-US" sz="898">
                    <a:solidFill>
                      <a:srgbClr val="000000"/>
                    </a:solidFill>
                    <a:latin typeface="Libre Baskerville"/>
                  </a:rPr>
                  <a:t>LAIT BIO*</a:t>
                </a:r>
              </a:p>
            </p:txBody>
          </p:sp>
        </p:grpSp>
        <p:sp>
          <p:nvSpPr>
            <p:cNvPr name="Freeform 21" id="21"/>
            <p:cNvSpPr/>
            <p:nvPr/>
          </p:nvSpPr>
          <p:spPr>
            <a:xfrm flipH="false" flipV="false" rot="0">
              <a:off x="980085" y="6872"/>
              <a:ext cx="904763" cy="2107488"/>
            </a:xfrm>
            <a:custGeom>
              <a:avLst/>
              <a:gdLst/>
              <a:ahLst/>
              <a:cxnLst/>
              <a:rect r="r" b="b" t="t" l="l"/>
              <a:pathLst>
                <a:path h="2107488" w="904763">
                  <a:moveTo>
                    <a:pt x="0" y="0"/>
                  </a:moveTo>
                  <a:lnTo>
                    <a:pt x="904763" y="0"/>
                  </a:lnTo>
                  <a:lnTo>
                    <a:pt x="904763" y="2107488"/>
                  </a:lnTo>
                  <a:lnTo>
                    <a:pt x="0" y="210748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22" id="22"/>
            <p:cNvGrpSpPr/>
            <p:nvPr/>
          </p:nvGrpSpPr>
          <p:grpSpPr>
            <a:xfrm rot="0">
              <a:off x="1044150" y="1464803"/>
              <a:ext cx="769201" cy="576030"/>
              <a:chOff x="0" y="0"/>
              <a:chExt cx="204276" cy="152976"/>
            </a:xfrm>
          </p:grpSpPr>
          <p:sp>
            <p:nvSpPr>
              <p:cNvPr name="Freeform 23" id="23"/>
              <p:cNvSpPr/>
              <p:nvPr/>
            </p:nvSpPr>
            <p:spPr>
              <a:xfrm flipH="false" flipV="false" rot="0">
                <a:off x="0" y="0"/>
                <a:ext cx="204276" cy="152976"/>
              </a:xfrm>
              <a:custGeom>
                <a:avLst/>
                <a:gdLst/>
                <a:ahLst/>
                <a:cxnLst/>
                <a:rect r="r" b="b" t="t" l="l"/>
                <a:pathLst>
                  <a:path h="152976" w="204276">
                    <a:moveTo>
                      <a:pt x="0" y="0"/>
                    </a:moveTo>
                    <a:lnTo>
                      <a:pt x="204276" y="0"/>
                    </a:lnTo>
                    <a:lnTo>
                      <a:pt x="204276" y="152976"/>
                    </a:lnTo>
                    <a:lnTo>
                      <a:pt x="0" y="152976"/>
                    </a:lnTo>
                    <a:close/>
                  </a:path>
                </a:pathLst>
              </a:custGeom>
              <a:solidFill>
                <a:srgbClr val="FFFFFF"/>
              </a:solidFill>
            </p:spPr>
          </p:sp>
          <p:sp>
            <p:nvSpPr>
              <p:cNvPr name="TextBox 24" id="24"/>
              <p:cNvSpPr txBox="true"/>
              <p:nvPr/>
            </p:nvSpPr>
            <p:spPr>
              <a:xfrm>
                <a:off x="0" y="-19050"/>
                <a:ext cx="204276" cy="172026"/>
              </a:xfrm>
              <a:prstGeom prst="rect">
                <a:avLst/>
              </a:prstGeom>
            </p:spPr>
            <p:txBody>
              <a:bodyPr anchor="ctr" rtlCol="false" tIns="54774" lIns="54774" bIns="54774" rIns="54774"/>
              <a:lstStyle/>
              <a:p>
                <a:pPr algn="ctr">
                  <a:lnSpc>
                    <a:spcPts val="972"/>
                  </a:lnSpc>
                </a:pPr>
                <a:r>
                  <a:rPr lang="en-US" sz="698">
                    <a:solidFill>
                      <a:srgbClr val="000000"/>
                    </a:solidFill>
                    <a:latin typeface="Libre Baskerville"/>
                  </a:rPr>
                  <a:t>LAIT DEMI ECREME</a:t>
                </a:r>
              </a:p>
            </p:txBody>
          </p:sp>
        </p:grpSp>
        <p:sp>
          <p:nvSpPr>
            <p:cNvPr name="Freeform 25" id="25"/>
            <p:cNvSpPr/>
            <p:nvPr/>
          </p:nvSpPr>
          <p:spPr>
            <a:xfrm flipH="false" flipV="false" rot="0">
              <a:off x="1966315" y="6872"/>
              <a:ext cx="898962" cy="2093977"/>
            </a:xfrm>
            <a:custGeom>
              <a:avLst/>
              <a:gdLst/>
              <a:ahLst/>
              <a:cxnLst/>
              <a:rect r="r" b="b" t="t" l="l"/>
              <a:pathLst>
                <a:path h="2093977" w="898962">
                  <a:moveTo>
                    <a:pt x="0" y="0"/>
                  </a:moveTo>
                  <a:lnTo>
                    <a:pt x="898963" y="0"/>
                  </a:lnTo>
                  <a:lnTo>
                    <a:pt x="898963" y="2093977"/>
                  </a:lnTo>
                  <a:lnTo>
                    <a:pt x="0" y="209397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26" id="26"/>
            <p:cNvGrpSpPr/>
            <p:nvPr/>
          </p:nvGrpSpPr>
          <p:grpSpPr>
            <a:xfrm rot="0">
              <a:off x="2007643" y="1461004"/>
              <a:ext cx="816308" cy="569357"/>
              <a:chOff x="0" y="0"/>
              <a:chExt cx="219327" cy="152976"/>
            </a:xfrm>
          </p:grpSpPr>
          <p:sp>
            <p:nvSpPr>
              <p:cNvPr name="Freeform 27" id="27"/>
              <p:cNvSpPr/>
              <p:nvPr/>
            </p:nvSpPr>
            <p:spPr>
              <a:xfrm flipH="false" flipV="false" rot="0">
                <a:off x="0" y="0"/>
                <a:ext cx="219327" cy="152976"/>
              </a:xfrm>
              <a:custGeom>
                <a:avLst/>
                <a:gdLst/>
                <a:ahLst/>
                <a:cxnLst/>
                <a:rect r="r" b="b" t="t" l="l"/>
                <a:pathLst>
                  <a:path h="152976" w="219327">
                    <a:moveTo>
                      <a:pt x="0" y="0"/>
                    </a:moveTo>
                    <a:lnTo>
                      <a:pt x="219327" y="0"/>
                    </a:lnTo>
                    <a:lnTo>
                      <a:pt x="219327" y="152976"/>
                    </a:lnTo>
                    <a:lnTo>
                      <a:pt x="0" y="152976"/>
                    </a:lnTo>
                    <a:close/>
                  </a:path>
                </a:pathLst>
              </a:custGeom>
              <a:solidFill>
                <a:srgbClr val="FFFFFF"/>
              </a:solidFill>
            </p:spPr>
          </p:sp>
          <p:sp>
            <p:nvSpPr>
              <p:cNvPr name="TextBox 28" id="28"/>
              <p:cNvSpPr txBox="true"/>
              <p:nvPr/>
            </p:nvSpPr>
            <p:spPr>
              <a:xfrm>
                <a:off x="0" y="-19050"/>
                <a:ext cx="219327" cy="172026"/>
              </a:xfrm>
              <a:prstGeom prst="rect">
                <a:avLst/>
              </a:prstGeom>
            </p:spPr>
            <p:txBody>
              <a:bodyPr anchor="ctr" rtlCol="false" tIns="54139" lIns="54139" bIns="54139" rIns="54139"/>
              <a:lstStyle/>
              <a:p>
                <a:pPr algn="ctr">
                  <a:lnSpc>
                    <a:spcPts val="1112"/>
                  </a:lnSpc>
                </a:pPr>
                <a:r>
                  <a:rPr lang="en-US" sz="798">
                    <a:solidFill>
                      <a:srgbClr val="000000"/>
                    </a:solidFill>
                    <a:latin typeface="Libre Baskerville"/>
                  </a:rPr>
                  <a:t>LAIT ECREME</a:t>
                </a:r>
              </a:p>
            </p:txBody>
          </p:sp>
        </p:grpSp>
      </p:grpSp>
      <p:grpSp>
        <p:nvGrpSpPr>
          <p:cNvPr name="Group 29" id="29"/>
          <p:cNvGrpSpPr/>
          <p:nvPr/>
        </p:nvGrpSpPr>
        <p:grpSpPr>
          <a:xfrm rot="0">
            <a:off x="195530" y="4056344"/>
            <a:ext cx="7171791" cy="2881804"/>
            <a:chOff x="0" y="0"/>
            <a:chExt cx="9562388" cy="3842406"/>
          </a:xfrm>
        </p:grpSpPr>
        <p:grpSp>
          <p:nvGrpSpPr>
            <p:cNvPr name="Group 30" id="30"/>
            <p:cNvGrpSpPr/>
            <p:nvPr/>
          </p:nvGrpSpPr>
          <p:grpSpPr>
            <a:xfrm rot="0">
              <a:off x="0" y="0"/>
              <a:ext cx="9562388" cy="3822498"/>
              <a:chOff x="0" y="0"/>
              <a:chExt cx="2569239" cy="1027036"/>
            </a:xfrm>
          </p:grpSpPr>
          <p:sp>
            <p:nvSpPr>
              <p:cNvPr name="Freeform 31" id="31"/>
              <p:cNvSpPr/>
              <p:nvPr/>
            </p:nvSpPr>
            <p:spPr>
              <a:xfrm flipH="false" flipV="false" rot="0">
                <a:off x="0" y="0"/>
                <a:ext cx="2569239" cy="1027036"/>
              </a:xfrm>
              <a:custGeom>
                <a:avLst/>
                <a:gdLst/>
                <a:ahLst/>
                <a:cxnLst/>
                <a:rect r="r" b="b" t="t" l="l"/>
                <a:pathLst>
                  <a:path h="1027036" w="2569239">
                    <a:moveTo>
                      <a:pt x="39941" y="0"/>
                    </a:moveTo>
                    <a:lnTo>
                      <a:pt x="2529298" y="0"/>
                    </a:lnTo>
                    <a:cubicBezTo>
                      <a:pt x="2539891" y="0"/>
                      <a:pt x="2550050" y="4208"/>
                      <a:pt x="2557541" y="11699"/>
                    </a:cubicBezTo>
                    <a:cubicBezTo>
                      <a:pt x="2565031" y="19189"/>
                      <a:pt x="2569239" y="29348"/>
                      <a:pt x="2569239" y="39941"/>
                    </a:cubicBezTo>
                    <a:lnTo>
                      <a:pt x="2569239" y="987094"/>
                    </a:lnTo>
                    <a:cubicBezTo>
                      <a:pt x="2569239" y="1009153"/>
                      <a:pt x="2551357" y="1027036"/>
                      <a:pt x="2529298" y="1027036"/>
                    </a:cubicBezTo>
                    <a:lnTo>
                      <a:pt x="39941" y="1027036"/>
                    </a:lnTo>
                    <a:cubicBezTo>
                      <a:pt x="29348" y="1027036"/>
                      <a:pt x="19189" y="1022827"/>
                      <a:pt x="11699" y="1015337"/>
                    </a:cubicBezTo>
                    <a:cubicBezTo>
                      <a:pt x="4208" y="1007847"/>
                      <a:pt x="0" y="997687"/>
                      <a:pt x="0" y="987094"/>
                    </a:cubicBezTo>
                    <a:lnTo>
                      <a:pt x="0" y="39941"/>
                    </a:lnTo>
                    <a:cubicBezTo>
                      <a:pt x="0" y="29348"/>
                      <a:pt x="4208" y="19189"/>
                      <a:pt x="11699" y="11699"/>
                    </a:cubicBezTo>
                    <a:cubicBezTo>
                      <a:pt x="19189" y="4208"/>
                      <a:pt x="29348" y="0"/>
                      <a:pt x="39941" y="0"/>
                    </a:cubicBezTo>
                    <a:close/>
                  </a:path>
                </a:pathLst>
              </a:custGeom>
              <a:solidFill>
                <a:srgbClr val="CBE1F3"/>
              </a:solidFill>
            </p:spPr>
          </p:sp>
          <p:sp>
            <p:nvSpPr>
              <p:cNvPr name="TextBox 32" id="32"/>
              <p:cNvSpPr txBox="true"/>
              <p:nvPr/>
            </p:nvSpPr>
            <p:spPr>
              <a:xfrm>
                <a:off x="0" y="-28575"/>
                <a:ext cx="2569239" cy="1055611"/>
              </a:xfrm>
              <a:prstGeom prst="rect">
                <a:avLst/>
              </a:prstGeom>
            </p:spPr>
            <p:txBody>
              <a:bodyPr anchor="ctr" rtlCol="false" tIns="50800" lIns="50800" bIns="50800" rIns="50800"/>
              <a:lstStyle/>
              <a:p>
                <a:pPr algn="r">
                  <a:lnSpc>
                    <a:spcPts val="1529"/>
                  </a:lnSpc>
                </a:pPr>
              </a:p>
            </p:txBody>
          </p:sp>
        </p:grpSp>
        <p:sp>
          <p:nvSpPr>
            <p:cNvPr name="Freeform 33" id="33"/>
            <p:cNvSpPr/>
            <p:nvPr/>
          </p:nvSpPr>
          <p:spPr>
            <a:xfrm flipH="false" flipV="false" rot="0">
              <a:off x="2244137" y="137331"/>
              <a:ext cx="353865" cy="397602"/>
            </a:xfrm>
            <a:custGeom>
              <a:avLst/>
              <a:gdLst/>
              <a:ahLst/>
              <a:cxnLst/>
              <a:rect r="r" b="b" t="t" l="l"/>
              <a:pathLst>
                <a:path h="397602" w="353865">
                  <a:moveTo>
                    <a:pt x="0" y="0"/>
                  </a:moveTo>
                  <a:lnTo>
                    <a:pt x="353865" y="0"/>
                  </a:lnTo>
                  <a:lnTo>
                    <a:pt x="353865" y="397601"/>
                  </a:lnTo>
                  <a:lnTo>
                    <a:pt x="0" y="39760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34" id="34"/>
            <p:cNvSpPr txBox="true"/>
            <p:nvPr/>
          </p:nvSpPr>
          <p:spPr>
            <a:xfrm rot="0">
              <a:off x="94554" y="655582"/>
              <a:ext cx="9323507" cy="3186823"/>
            </a:xfrm>
            <a:prstGeom prst="rect">
              <a:avLst/>
            </a:prstGeom>
          </p:spPr>
          <p:txBody>
            <a:bodyPr anchor="t" rtlCol="false" tIns="0" lIns="0" bIns="0" rIns="0">
              <a:spAutoFit/>
            </a:bodyPr>
            <a:lstStyle/>
            <a:p>
              <a:pPr algn="ctr" marL="215540" indent="-107770" lvl="1">
                <a:lnSpc>
                  <a:spcPts val="1390"/>
                </a:lnSpc>
                <a:buFont typeface="Arial"/>
                <a:buChar char="•"/>
              </a:pPr>
              <a:r>
                <a:rPr lang="en-US" sz="998">
                  <a:solidFill>
                    <a:srgbClr val="000000"/>
                  </a:solidFill>
                  <a:latin typeface="Libre Baskerville"/>
                </a:rPr>
                <a:t>Les </a:t>
              </a:r>
              <a:r>
                <a:rPr lang="en-US" sz="998">
                  <a:solidFill>
                    <a:srgbClr val="000000"/>
                  </a:solidFill>
                  <a:latin typeface="Libre Baskerville Bold"/>
                </a:rPr>
                <a:t>vaches laitières </a:t>
              </a:r>
              <a:r>
                <a:rPr lang="en-US" sz="998">
                  <a:solidFill>
                    <a:srgbClr val="000000"/>
                  </a:solidFill>
                  <a:latin typeface="Libre Baskerville"/>
                </a:rPr>
                <a:t>donnent naissance à un veau au moment du </a:t>
              </a:r>
              <a:r>
                <a:rPr lang="en-US" sz="998">
                  <a:solidFill>
                    <a:srgbClr val="000000"/>
                  </a:solidFill>
                  <a:latin typeface="Libre Baskerville Bold"/>
                </a:rPr>
                <a:t>vêlage</a:t>
              </a:r>
              <a:r>
                <a:rPr lang="en-US" sz="998">
                  <a:solidFill>
                    <a:srgbClr val="000000"/>
                  </a:solidFill>
                  <a:latin typeface="Libre Baskerville"/>
                </a:rPr>
                <a:t>,  après une </a:t>
              </a:r>
              <a:r>
                <a:rPr lang="en-US" sz="998">
                  <a:solidFill>
                    <a:srgbClr val="000000"/>
                  </a:solidFill>
                  <a:latin typeface="Libre Baskerville Bold"/>
                </a:rPr>
                <a:t>gestation </a:t>
              </a:r>
              <a:r>
                <a:rPr lang="en-US" sz="998">
                  <a:solidFill>
                    <a:srgbClr val="000000"/>
                  </a:solidFill>
                  <a:latin typeface="Libre Baskerville"/>
                </a:rPr>
                <a:t>de 9 mois. Le vêlage permet à la mère de produire du lait pour les humains, car le veau est élevé séparément. </a:t>
              </a:r>
            </a:p>
            <a:p>
              <a:pPr algn="ctr">
                <a:lnSpc>
                  <a:spcPts val="1390"/>
                </a:lnSpc>
              </a:pPr>
            </a:p>
            <a:p>
              <a:pPr algn="ctr" marL="215540" indent="-107770" lvl="1">
                <a:lnSpc>
                  <a:spcPts val="1390"/>
                </a:lnSpc>
                <a:buFont typeface="Arial"/>
                <a:buChar char="•"/>
              </a:pPr>
              <a:r>
                <a:rPr lang="en-US" sz="998">
                  <a:solidFill>
                    <a:srgbClr val="000000"/>
                  </a:solidFill>
                  <a:latin typeface="Libre Baskerville"/>
                </a:rPr>
                <a:t>Les veaux femelles, les </a:t>
              </a:r>
              <a:r>
                <a:rPr lang="en-US" sz="998">
                  <a:solidFill>
                    <a:srgbClr val="000000"/>
                  </a:solidFill>
                  <a:latin typeface="Libre Baskerville Bold"/>
                </a:rPr>
                <a:t>génisses</a:t>
              </a:r>
              <a:r>
                <a:rPr lang="en-US" sz="998">
                  <a:solidFill>
                    <a:srgbClr val="000000"/>
                  </a:solidFill>
                  <a:latin typeface="Libre Baskerville"/>
                </a:rPr>
                <a:t>, peuvent être gardées sur la ferme pour devenir des vaches laitières à leur tour, entre 2,5 et 3 ans. </a:t>
              </a:r>
            </a:p>
            <a:p>
              <a:pPr algn="ctr">
                <a:lnSpc>
                  <a:spcPts val="1390"/>
                </a:lnSpc>
              </a:pPr>
            </a:p>
            <a:p>
              <a:pPr algn="ctr" marL="215540" indent="-107770" lvl="1">
                <a:lnSpc>
                  <a:spcPts val="1390"/>
                </a:lnSpc>
                <a:buFont typeface="Arial"/>
                <a:buChar char="•"/>
              </a:pPr>
              <a:r>
                <a:rPr lang="en-US" sz="998">
                  <a:solidFill>
                    <a:srgbClr val="000000"/>
                  </a:solidFill>
                  <a:latin typeface="Libre Baskerville"/>
                </a:rPr>
                <a:t>Les veaux mâles sont vendus à d'autres élevages, en général pour être engraissés et produire de la viande. </a:t>
              </a:r>
            </a:p>
            <a:p>
              <a:pPr algn="ctr">
                <a:lnSpc>
                  <a:spcPts val="1390"/>
                </a:lnSpc>
              </a:pPr>
            </a:p>
            <a:p>
              <a:pPr algn="ctr" marL="215540" indent="-107770" lvl="1">
                <a:lnSpc>
                  <a:spcPts val="1390"/>
                </a:lnSpc>
                <a:buFont typeface="Arial"/>
                <a:buChar char="•"/>
              </a:pPr>
              <a:r>
                <a:rPr lang="en-US" sz="998">
                  <a:solidFill>
                    <a:srgbClr val="000000"/>
                  </a:solidFill>
                  <a:latin typeface="Libre Baskerville"/>
                </a:rPr>
                <a:t>La vache laitière produit du lait pendant environ 10 mois, c'est la période de </a:t>
              </a:r>
              <a:r>
                <a:rPr lang="en-US" sz="998">
                  <a:solidFill>
                    <a:srgbClr val="000000"/>
                  </a:solidFill>
                  <a:latin typeface="Libre Baskerville Bold"/>
                </a:rPr>
                <a:t>lactation</a:t>
              </a:r>
              <a:r>
                <a:rPr lang="en-US" sz="998">
                  <a:solidFill>
                    <a:srgbClr val="000000"/>
                  </a:solidFill>
                  <a:latin typeface="Libre Baskerville"/>
                </a:rPr>
                <a:t>. Entre deux périodes de lactation, on dit que la vache est "</a:t>
              </a:r>
              <a:r>
                <a:rPr lang="en-US" sz="998">
                  <a:solidFill>
                    <a:srgbClr val="000000"/>
                  </a:solidFill>
                  <a:latin typeface="Libre Baskerville Bold"/>
                </a:rPr>
                <a:t>tarie</a:t>
              </a:r>
              <a:r>
                <a:rPr lang="en-US" sz="998">
                  <a:solidFill>
                    <a:srgbClr val="000000"/>
                  </a:solidFill>
                  <a:latin typeface="Libre Baskerville"/>
                </a:rPr>
                <a:t>" quand elle ne produit plus de lait. </a:t>
              </a:r>
            </a:p>
            <a:p>
              <a:pPr algn="ctr">
                <a:lnSpc>
                  <a:spcPts val="1390"/>
                </a:lnSpc>
              </a:pPr>
            </a:p>
            <a:p>
              <a:pPr algn="ctr" marL="215540" indent="-107770" lvl="1">
                <a:lnSpc>
                  <a:spcPts val="1390"/>
                </a:lnSpc>
                <a:buFont typeface="Arial"/>
                <a:buChar char="•"/>
              </a:pPr>
              <a:r>
                <a:rPr lang="en-US" sz="998">
                  <a:solidFill>
                    <a:srgbClr val="000000"/>
                  </a:solidFill>
                  <a:latin typeface="Libre Baskerville"/>
                </a:rPr>
                <a:t>Selon l'âge et la production des animaux, chacun reçoit une alimentation adaptée dans sa mangeoire.</a:t>
              </a:r>
            </a:p>
            <a:p>
              <a:pPr algn="ctr">
                <a:lnSpc>
                  <a:spcPts val="1390"/>
                </a:lnSpc>
                <a:spcBef>
                  <a:spcPct val="0"/>
                </a:spcBef>
              </a:pPr>
            </a:p>
          </p:txBody>
        </p:sp>
        <p:sp>
          <p:nvSpPr>
            <p:cNvPr name="TextBox 35" id="35"/>
            <p:cNvSpPr txBox="true"/>
            <p:nvPr/>
          </p:nvSpPr>
          <p:spPr>
            <a:xfrm rot="0">
              <a:off x="2421070" y="198504"/>
              <a:ext cx="4557537" cy="246680"/>
            </a:xfrm>
            <a:prstGeom prst="rect">
              <a:avLst/>
            </a:prstGeom>
          </p:spPr>
          <p:txBody>
            <a:bodyPr anchor="t" rtlCol="false" tIns="0" lIns="0" bIns="0" rIns="0">
              <a:spAutoFit/>
            </a:bodyPr>
            <a:lstStyle/>
            <a:p>
              <a:pPr algn="ctr">
                <a:lnSpc>
                  <a:spcPts val="1529"/>
                </a:lnSpc>
                <a:spcBef>
                  <a:spcPct val="0"/>
                </a:spcBef>
              </a:pPr>
              <a:r>
                <a:rPr lang="en-US" sz="1098">
                  <a:solidFill>
                    <a:srgbClr val="000000"/>
                  </a:solidFill>
                  <a:latin typeface="Libre Baskerville Bold"/>
                </a:rPr>
                <a:t>A savoir sur la production de lait en France</a:t>
              </a:r>
            </a:p>
          </p:txBody>
        </p:sp>
      </p:grpSp>
      <p:sp>
        <p:nvSpPr>
          <p:cNvPr name="TextBox 36" id="36"/>
          <p:cNvSpPr txBox="true"/>
          <p:nvPr/>
        </p:nvSpPr>
        <p:spPr>
          <a:xfrm rot="0">
            <a:off x="1201937" y="501989"/>
            <a:ext cx="5021699" cy="315421"/>
          </a:xfrm>
          <a:prstGeom prst="rect">
            <a:avLst/>
          </a:prstGeom>
        </p:spPr>
        <p:txBody>
          <a:bodyPr anchor="t" rtlCol="false" tIns="0" lIns="0" bIns="0" rIns="0">
            <a:spAutoFit/>
          </a:bodyPr>
          <a:lstStyle/>
          <a:p>
            <a:pPr algn="ctr">
              <a:lnSpc>
                <a:spcPts val="2644"/>
              </a:lnSpc>
              <a:spcBef>
                <a:spcPct val="0"/>
              </a:spcBef>
            </a:pPr>
            <a:r>
              <a:rPr lang="en-US" sz="1898">
                <a:solidFill>
                  <a:srgbClr val="000000"/>
                </a:solidFill>
                <a:latin typeface="Libre Baskerville"/>
              </a:rPr>
              <a:t>Les vaches laitières de [nom de la ferme]</a:t>
            </a:r>
          </a:p>
        </p:txBody>
      </p:sp>
      <p:sp>
        <p:nvSpPr>
          <p:cNvPr name="TextBox 37" id="37"/>
          <p:cNvSpPr txBox="true"/>
          <p:nvPr/>
        </p:nvSpPr>
        <p:spPr>
          <a:xfrm rot="0">
            <a:off x="132147" y="7110001"/>
            <a:ext cx="1686743" cy="1144654"/>
          </a:xfrm>
          <a:prstGeom prst="rect">
            <a:avLst/>
          </a:prstGeom>
        </p:spPr>
        <p:txBody>
          <a:bodyPr anchor="t" rtlCol="false" tIns="0" lIns="0" bIns="0" rIns="0">
            <a:spAutoFit/>
          </a:bodyPr>
          <a:lstStyle/>
          <a:p>
            <a:pPr algn="ctr">
              <a:lnSpc>
                <a:spcPts val="1529"/>
              </a:lnSpc>
            </a:pPr>
            <a:r>
              <a:rPr lang="en-US" sz="1098">
                <a:solidFill>
                  <a:srgbClr val="000000"/>
                </a:solidFill>
                <a:latin typeface="Libre Baskerville"/>
              </a:rPr>
              <a:t>Les vaches laitières représentent 48% des vaches en France ! </a:t>
            </a:r>
          </a:p>
          <a:p>
            <a:pPr algn="ctr">
              <a:lnSpc>
                <a:spcPts val="1529"/>
              </a:lnSpc>
              <a:spcBef>
                <a:spcPct val="0"/>
              </a:spcBef>
            </a:pPr>
            <a:r>
              <a:rPr lang="en-US" sz="1098">
                <a:solidFill>
                  <a:srgbClr val="000000"/>
                </a:solidFill>
                <a:latin typeface="Libre Baskerville"/>
              </a:rPr>
              <a:t>On nous trouve surtout dans l'Ouest de la France</a:t>
            </a:r>
          </a:p>
        </p:txBody>
      </p:sp>
      <p:sp>
        <p:nvSpPr>
          <p:cNvPr name="TextBox 38" id="38"/>
          <p:cNvSpPr txBox="true"/>
          <p:nvPr/>
        </p:nvSpPr>
        <p:spPr>
          <a:xfrm rot="0">
            <a:off x="3198" y="9645772"/>
            <a:ext cx="1732635" cy="680380"/>
          </a:xfrm>
          <a:prstGeom prst="rect">
            <a:avLst/>
          </a:prstGeom>
        </p:spPr>
        <p:txBody>
          <a:bodyPr anchor="t" rtlCol="false" tIns="0" lIns="0" bIns="0" rIns="0">
            <a:spAutoFit/>
          </a:bodyPr>
          <a:lstStyle/>
          <a:p>
            <a:pPr algn="ctr">
              <a:lnSpc>
                <a:spcPts val="1390"/>
              </a:lnSpc>
              <a:spcBef>
                <a:spcPct val="0"/>
              </a:spcBef>
            </a:pPr>
            <a:r>
              <a:rPr lang="en-US" sz="998">
                <a:solidFill>
                  <a:srgbClr val="F4EBDE"/>
                </a:solidFill>
                <a:latin typeface="Libre Baskerville"/>
              </a:rPr>
              <a:t>Les vaches Prim'Holstein sont les vaches laitières les plus représentées en France !</a:t>
            </a:r>
          </a:p>
        </p:txBody>
      </p:sp>
      <p:grpSp>
        <p:nvGrpSpPr>
          <p:cNvPr name="Group 39" id="39"/>
          <p:cNvGrpSpPr/>
          <p:nvPr/>
        </p:nvGrpSpPr>
        <p:grpSpPr>
          <a:xfrm rot="0">
            <a:off x="2027869" y="6796807"/>
            <a:ext cx="2029585" cy="1491745"/>
            <a:chOff x="0" y="0"/>
            <a:chExt cx="2706114" cy="1988994"/>
          </a:xfrm>
        </p:grpSpPr>
        <p:sp>
          <p:nvSpPr>
            <p:cNvPr name="Freeform 40" id="40"/>
            <p:cNvSpPr/>
            <p:nvPr/>
          </p:nvSpPr>
          <p:spPr>
            <a:xfrm flipH="true" flipV="false" rot="0">
              <a:off x="0" y="0"/>
              <a:ext cx="2706114" cy="1988994"/>
            </a:xfrm>
            <a:custGeom>
              <a:avLst/>
              <a:gdLst/>
              <a:ahLst/>
              <a:cxnLst/>
              <a:rect r="r" b="b" t="t" l="l"/>
              <a:pathLst>
                <a:path h="1988994" w="2706114">
                  <a:moveTo>
                    <a:pt x="2706114" y="0"/>
                  </a:moveTo>
                  <a:lnTo>
                    <a:pt x="0" y="0"/>
                  </a:lnTo>
                  <a:lnTo>
                    <a:pt x="0" y="1988994"/>
                  </a:lnTo>
                  <a:lnTo>
                    <a:pt x="2706114" y="1988994"/>
                  </a:lnTo>
                  <a:lnTo>
                    <a:pt x="270611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1" id="41"/>
            <p:cNvSpPr txBox="true"/>
            <p:nvPr/>
          </p:nvSpPr>
          <p:spPr>
            <a:xfrm rot="0">
              <a:off x="155246" y="346228"/>
              <a:ext cx="2248990" cy="1129423"/>
            </a:xfrm>
            <a:prstGeom prst="rect">
              <a:avLst/>
            </a:prstGeom>
          </p:spPr>
          <p:txBody>
            <a:bodyPr anchor="t" rtlCol="false" tIns="0" lIns="0" bIns="0" rIns="0">
              <a:spAutoFit/>
            </a:bodyPr>
            <a:lstStyle/>
            <a:p>
              <a:pPr algn="ctr">
                <a:lnSpc>
                  <a:spcPts val="1390"/>
                </a:lnSpc>
                <a:spcBef>
                  <a:spcPct val="0"/>
                </a:spcBef>
              </a:pPr>
              <a:r>
                <a:rPr lang="en-US" sz="998">
                  <a:solidFill>
                    <a:srgbClr val="000000"/>
                  </a:solidFill>
                  <a:latin typeface="Libre Baskerville"/>
                </a:rPr>
                <a:t>Nous produisons du lait mais aussi de la viande quand nous devenons trop vieilles pour produire du lait</a:t>
              </a:r>
            </a:p>
          </p:txBody>
        </p:sp>
      </p:grpSp>
      <p:sp>
        <p:nvSpPr>
          <p:cNvPr name="TextBox 42" id="42"/>
          <p:cNvSpPr txBox="true"/>
          <p:nvPr/>
        </p:nvSpPr>
        <p:spPr>
          <a:xfrm rot="0">
            <a:off x="4340472" y="7119526"/>
            <a:ext cx="2756773" cy="337480"/>
          </a:xfrm>
          <a:prstGeom prst="rect">
            <a:avLst/>
          </a:prstGeom>
        </p:spPr>
        <p:txBody>
          <a:bodyPr anchor="t" rtlCol="false" tIns="0" lIns="0" bIns="0" rIns="0">
            <a:spAutoFit/>
          </a:bodyPr>
          <a:lstStyle/>
          <a:p>
            <a:pPr algn="ctr">
              <a:lnSpc>
                <a:spcPts val="1390"/>
              </a:lnSpc>
              <a:spcBef>
                <a:spcPct val="0"/>
              </a:spcBef>
            </a:pPr>
            <a:r>
              <a:rPr lang="en-US" sz="998">
                <a:solidFill>
                  <a:srgbClr val="000000"/>
                </a:solidFill>
                <a:latin typeface="Libre Baskerville Bold"/>
              </a:rPr>
              <a:t>ATTENTION AUX COULEURS DES BOUTEILLES DE LAIT ! </a:t>
            </a:r>
          </a:p>
        </p:txBody>
      </p:sp>
      <p:sp>
        <p:nvSpPr>
          <p:cNvPr name="TextBox 43" id="43"/>
          <p:cNvSpPr txBox="true"/>
          <p:nvPr/>
        </p:nvSpPr>
        <p:spPr>
          <a:xfrm rot="0">
            <a:off x="3980959" y="7578211"/>
            <a:ext cx="3278116" cy="337480"/>
          </a:xfrm>
          <a:prstGeom prst="rect">
            <a:avLst/>
          </a:prstGeom>
        </p:spPr>
        <p:txBody>
          <a:bodyPr anchor="t" rtlCol="false" tIns="0" lIns="0" bIns="0" rIns="0">
            <a:spAutoFit/>
          </a:bodyPr>
          <a:lstStyle/>
          <a:p>
            <a:pPr algn="ctr">
              <a:lnSpc>
                <a:spcPts val="1390"/>
              </a:lnSpc>
              <a:spcBef>
                <a:spcPct val="0"/>
              </a:spcBef>
            </a:pPr>
            <a:r>
              <a:rPr lang="en-US" sz="998">
                <a:solidFill>
                  <a:srgbClr val="000000"/>
                </a:solidFill>
                <a:latin typeface="Libre Baskerville"/>
              </a:rPr>
              <a:t>La couleur correspond au type de lait dans la bouteille mais il y a un piège pour le vert : </a:t>
            </a:r>
          </a:p>
        </p:txBody>
      </p:sp>
      <p:grpSp>
        <p:nvGrpSpPr>
          <p:cNvPr name="Group 44" id="44"/>
          <p:cNvGrpSpPr/>
          <p:nvPr/>
        </p:nvGrpSpPr>
        <p:grpSpPr>
          <a:xfrm rot="0">
            <a:off x="4797807" y="10190650"/>
            <a:ext cx="1842103" cy="462825"/>
            <a:chOff x="0" y="0"/>
            <a:chExt cx="2456138" cy="617100"/>
          </a:xfrm>
        </p:grpSpPr>
        <p:sp>
          <p:nvSpPr>
            <p:cNvPr name="Freeform 45" id="45"/>
            <p:cNvSpPr/>
            <p:nvPr/>
          </p:nvSpPr>
          <p:spPr>
            <a:xfrm flipH="false" flipV="false" rot="0">
              <a:off x="1329561" y="0"/>
              <a:ext cx="647658" cy="617100"/>
            </a:xfrm>
            <a:custGeom>
              <a:avLst/>
              <a:gdLst/>
              <a:ahLst/>
              <a:cxnLst/>
              <a:rect r="r" b="b" t="t" l="l"/>
              <a:pathLst>
                <a:path h="617100" w="647658">
                  <a:moveTo>
                    <a:pt x="0" y="0"/>
                  </a:moveTo>
                  <a:lnTo>
                    <a:pt x="647657" y="0"/>
                  </a:lnTo>
                  <a:lnTo>
                    <a:pt x="647657" y="617100"/>
                  </a:lnTo>
                  <a:lnTo>
                    <a:pt x="0" y="617100"/>
                  </a:lnTo>
                  <a:lnTo>
                    <a:pt x="0" y="0"/>
                  </a:lnTo>
                  <a:close/>
                </a:path>
              </a:pathLst>
            </a:custGeom>
            <a:blipFill>
              <a:blip r:embed="rId19"/>
              <a:stretch>
                <a:fillRect l="0" t="0" r="0" b="0"/>
              </a:stretch>
            </a:blipFill>
          </p:spPr>
        </p:sp>
        <p:sp>
          <p:nvSpPr>
            <p:cNvPr name="Freeform 46" id="46"/>
            <p:cNvSpPr/>
            <p:nvPr/>
          </p:nvSpPr>
          <p:spPr>
            <a:xfrm flipH="false" flipV="false" rot="0">
              <a:off x="1949593" y="194487"/>
              <a:ext cx="506545" cy="307318"/>
            </a:xfrm>
            <a:custGeom>
              <a:avLst/>
              <a:gdLst/>
              <a:ahLst/>
              <a:cxnLst/>
              <a:rect r="r" b="b" t="t" l="l"/>
              <a:pathLst>
                <a:path h="307318" w="506545">
                  <a:moveTo>
                    <a:pt x="0" y="0"/>
                  </a:moveTo>
                  <a:lnTo>
                    <a:pt x="506545" y="0"/>
                  </a:lnTo>
                  <a:lnTo>
                    <a:pt x="506545" y="307318"/>
                  </a:lnTo>
                  <a:lnTo>
                    <a:pt x="0" y="307318"/>
                  </a:lnTo>
                  <a:lnTo>
                    <a:pt x="0" y="0"/>
                  </a:lnTo>
                  <a:close/>
                </a:path>
              </a:pathLst>
            </a:custGeom>
            <a:blipFill>
              <a:blip r:embed="rId20"/>
              <a:stretch>
                <a:fillRect l="0" t="-43206" r="-4019" b="-49749"/>
              </a:stretch>
            </a:blipFill>
          </p:spPr>
        </p:sp>
        <p:sp>
          <p:nvSpPr>
            <p:cNvPr name="Freeform 47" id="47"/>
            <p:cNvSpPr/>
            <p:nvPr/>
          </p:nvSpPr>
          <p:spPr>
            <a:xfrm flipH="false" flipV="false" rot="0">
              <a:off x="0" y="119610"/>
              <a:ext cx="1350326" cy="457072"/>
            </a:xfrm>
            <a:custGeom>
              <a:avLst/>
              <a:gdLst/>
              <a:ahLst/>
              <a:cxnLst/>
              <a:rect r="r" b="b" t="t" l="l"/>
              <a:pathLst>
                <a:path h="457072" w="1350326">
                  <a:moveTo>
                    <a:pt x="0" y="0"/>
                  </a:moveTo>
                  <a:lnTo>
                    <a:pt x="1350326" y="0"/>
                  </a:lnTo>
                  <a:lnTo>
                    <a:pt x="1350326" y="457072"/>
                  </a:lnTo>
                  <a:lnTo>
                    <a:pt x="0" y="457072"/>
                  </a:lnTo>
                  <a:lnTo>
                    <a:pt x="0" y="0"/>
                  </a:lnTo>
                  <a:close/>
                </a:path>
              </a:pathLst>
            </a:custGeom>
            <a:blipFill>
              <a:blip r:embed="rId21"/>
              <a:stretch>
                <a:fillRect l="0" t="0" r="-6645" b="0"/>
              </a:stretch>
            </a:blipFill>
          </p:spPr>
        </p:sp>
      </p:grpSp>
      <p:sp>
        <p:nvSpPr>
          <p:cNvPr name="TextBox 48" id="48"/>
          <p:cNvSpPr txBox="true"/>
          <p:nvPr/>
        </p:nvSpPr>
        <p:spPr>
          <a:xfrm rot="0">
            <a:off x="4284734" y="9748492"/>
            <a:ext cx="3278116" cy="474940"/>
          </a:xfrm>
          <a:prstGeom prst="rect">
            <a:avLst/>
          </a:prstGeom>
        </p:spPr>
        <p:txBody>
          <a:bodyPr anchor="t" rtlCol="false" tIns="0" lIns="0" bIns="0" rIns="0">
            <a:spAutoFit/>
          </a:bodyPr>
          <a:lstStyle/>
          <a:p>
            <a:pPr algn="ctr">
              <a:lnSpc>
                <a:spcPts val="972"/>
              </a:lnSpc>
            </a:pPr>
            <a:r>
              <a:rPr lang="en-US" sz="698">
                <a:solidFill>
                  <a:srgbClr val="000000"/>
                </a:solidFill>
                <a:latin typeface="Libre Baskerville"/>
              </a:rPr>
              <a:t>*Lait issu de l'agriculture biologique (mode d'élevage différent du mode standard)</a:t>
            </a:r>
          </a:p>
          <a:p>
            <a:pPr algn="ctr">
              <a:lnSpc>
                <a:spcPts val="972"/>
              </a:lnSpc>
              <a:spcBef>
                <a:spcPct val="0"/>
              </a:spcBef>
            </a:pPr>
            <a:r>
              <a:rPr lang="en-US" sz="698">
                <a:solidFill>
                  <a:srgbClr val="000000"/>
                </a:solidFill>
                <a:latin typeface="Libre Baskerville"/>
              </a:rPr>
              <a:t>En savoir plus : https://agriculture.gouv.fr/le-bien-etre-et-la-protection-des-vaches-laitieres </a:t>
            </a:r>
          </a:p>
        </p:txBody>
      </p:sp>
      <p:sp>
        <p:nvSpPr>
          <p:cNvPr name="TextBox 49" id="49"/>
          <p:cNvSpPr txBox="true"/>
          <p:nvPr/>
        </p:nvSpPr>
        <p:spPr>
          <a:xfrm rot="0">
            <a:off x="1823021" y="9378020"/>
            <a:ext cx="2234433" cy="1023280"/>
          </a:xfrm>
          <a:prstGeom prst="rect">
            <a:avLst/>
          </a:prstGeom>
        </p:spPr>
        <p:txBody>
          <a:bodyPr anchor="t" rtlCol="false" tIns="0" lIns="0" bIns="0" rIns="0">
            <a:spAutoFit/>
          </a:bodyPr>
          <a:lstStyle/>
          <a:p>
            <a:pPr algn="ctr">
              <a:lnSpc>
                <a:spcPts val="1390"/>
              </a:lnSpc>
              <a:spcBef>
                <a:spcPct val="0"/>
              </a:spcBef>
            </a:pPr>
            <a:r>
              <a:rPr lang="en-US" sz="998">
                <a:solidFill>
                  <a:srgbClr val="000000"/>
                </a:solidFill>
                <a:latin typeface="Libre Baskerville"/>
              </a:rPr>
              <a:t>Dans le commerce, vous pouvez trouver notre lait entier, demi-écrémé ou écrémé : ça dépend du taux de matières grasses ! Le lait entier en contient plus que le lait écrémé par exemple. </a:t>
            </a:r>
          </a:p>
        </p:txBody>
      </p:sp>
      <p:grpSp>
        <p:nvGrpSpPr>
          <p:cNvPr name="Group 50" id="50"/>
          <p:cNvGrpSpPr/>
          <p:nvPr/>
        </p:nvGrpSpPr>
        <p:grpSpPr>
          <a:xfrm rot="0">
            <a:off x="741827" y="1066788"/>
            <a:ext cx="1827938" cy="2741906"/>
            <a:chOff x="0" y="0"/>
            <a:chExt cx="2437250" cy="3655875"/>
          </a:xfrm>
        </p:grpSpPr>
        <p:grpSp>
          <p:nvGrpSpPr>
            <p:cNvPr name="Group 51" id="51"/>
            <p:cNvGrpSpPr>
              <a:grpSpLocks noChangeAspect="true"/>
            </p:cNvGrpSpPr>
            <p:nvPr/>
          </p:nvGrpSpPr>
          <p:grpSpPr>
            <a:xfrm rot="0">
              <a:off x="0" y="0"/>
              <a:ext cx="2437250" cy="3655875"/>
              <a:chOff x="0" y="0"/>
              <a:chExt cx="6350000" cy="9525000"/>
            </a:xfrm>
          </p:grpSpPr>
          <p:sp>
            <p:nvSpPr>
              <p:cNvPr name="Freeform 52" id="52"/>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solidFill>
                <a:srgbClr val="000000">
                  <a:alpha val="0"/>
                </a:srgbClr>
              </a:solidFill>
              <a:ln w="12700">
                <a:solidFill>
                  <a:srgbClr val="000000"/>
                </a:solidFill>
              </a:ln>
            </p:spPr>
          </p:sp>
        </p:grpSp>
        <p:sp>
          <p:nvSpPr>
            <p:cNvPr name="TextBox 53" id="53"/>
            <p:cNvSpPr txBox="true"/>
            <p:nvPr/>
          </p:nvSpPr>
          <p:spPr>
            <a:xfrm rot="0">
              <a:off x="195966" y="1493844"/>
              <a:ext cx="2045318" cy="518095"/>
            </a:xfrm>
            <a:prstGeom prst="rect">
              <a:avLst/>
            </a:prstGeom>
          </p:spPr>
          <p:txBody>
            <a:bodyPr anchor="t" rtlCol="false" tIns="0" lIns="0" bIns="0" rIns="0">
              <a:spAutoFit/>
            </a:bodyPr>
            <a:lstStyle/>
            <a:p>
              <a:pPr algn="ctr">
                <a:lnSpc>
                  <a:spcPts val="1609"/>
                </a:lnSpc>
              </a:pPr>
              <a:r>
                <a:rPr lang="en-US" sz="1155">
                  <a:solidFill>
                    <a:srgbClr val="000000"/>
                  </a:solidFill>
                  <a:latin typeface="Libre Baskerville"/>
                </a:rPr>
                <a:t>Insérez une photo de l'élevage</a:t>
              </a:r>
            </a:p>
          </p:txBody>
        </p:sp>
      </p:grpSp>
      <p:sp>
        <p:nvSpPr>
          <p:cNvPr name="TextBox 54" id="54"/>
          <p:cNvSpPr txBox="true"/>
          <p:nvPr/>
        </p:nvSpPr>
        <p:spPr>
          <a:xfrm rot="0">
            <a:off x="2888390" y="2196643"/>
            <a:ext cx="3932633" cy="453622"/>
          </a:xfrm>
          <a:prstGeom prst="rect">
            <a:avLst/>
          </a:prstGeom>
        </p:spPr>
        <p:txBody>
          <a:bodyPr anchor="t" rtlCol="false" tIns="0" lIns="0" bIns="0" rIns="0">
            <a:spAutoFit/>
          </a:bodyPr>
          <a:lstStyle/>
          <a:p>
            <a:pPr algn="ctr">
              <a:lnSpc>
                <a:spcPts val="1827"/>
              </a:lnSpc>
            </a:pPr>
            <a:r>
              <a:rPr lang="en-US" sz="1311">
                <a:solidFill>
                  <a:srgbClr val="000000"/>
                </a:solidFill>
                <a:latin typeface="Libre Baskerville"/>
              </a:rPr>
              <a:t>[Présentation de la ferme, des animaux, des points de vente,...]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620049" y="9148718"/>
            <a:ext cx="2732496" cy="2008385"/>
          </a:xfrm>
          <a:custGeom>
            <a:avLst/>
            <a:gdLst/>
            <a:ahLst/>
            <a:cxnLst/>
            <a:rect r="r" b="b" t="t" l="l"/>
            <a:pathLst>
              <a:path h="2008385" w="2732496">
                <a:moveTo>
                  <a:pt x="2732496" y="2008385"/>
                </a:moveTo>
                <a:lnTo>
                  <a:pt x="0" y="2008385"/>
                </a:lnTo>
                <a:lnTo>
                  <a:pt x="0" y="0"/>
                </a:lnTo>
                <a:lnTo>
                  <a:pt x="2732496" y="0"/>
                </a:lnTo>
                <a:lnTo>
                  <a:pt x="2732496" y="200838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620412" y="9130277"/>
            <a:ext cx="2290666" cy="1683639"/>
          </a:xfrm>
          <a:custGeom>
            <a:avLst/>
            <a:gdLst/>
            <a:ahLst/>
            <a:cxnLst/>
            <a:rect r="r" b="b" t="t" l="l"/>
            <a:pathLst>
              <a:path h="1683639" w="2290666">
                <a:moveTo>
                  <a:pt x="0" y="1683639"/>
                </a:moveTo>
                <a:lnTo>
                  <a:pt x="2290666" y="1683639"/>
                </a:lnTo>
                <a:lnTo>
                  <a:pt x="2290666" y="0"/>
                </a:lnTo>
                <a:lnTo>
                  <a:pt x="0" y="0"/>
                </a:lnTo>
                <a:lnTo>
                  <a:pt x="0" y="1683639"/>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2564332" y="7317960"/>
            <a:ext cx="4038591" cy="1529530"/>
            <a:chOff x="0" y="0"/>
            <a:chExt cx="5384789" cy="2039373"/>
          </a:xfrm>
        </p:grpSpPr>
        <p:grpSp>
          <p:nvGrpSpPr>
            <p:cNvPr name="Group 5" id="5"/>
            <p:cNvGrpSpPr/>
            <p:nvPr/>
          </p:nvGrpSpPr>
          <p:grpSpPr>
            <a:xfrm rot="0">
              <a:off x="0" y="0"/>
              <a:ext cx="5384789" cy="2039373"/>
              <a:chOff x="0" y="0"/>
              <a:chExt cx="1446795" cy="547942"/>
            </a:xfrm>
          </p:grpSpPr>
          <p:sp>
            <p:nvSpPr>
              <p:cNvPr name="Freeform 6" id="6"/>
              <p:cNvSpPr/>
              <p:nvPr/>
            </p:nvSpPr>
            <p:spPr>
              <a:xfrm flipH="false" flipV="false" rot="0">
                <a:off x="0" y="0"/>
                <a:ext cx="1446795" cy="547942"/>
              </a:xfrm>
              <a:custGeom>
                <a:avLst/>
                <a:gdLst/>
                <a:ahLst/>
                <a:cxnLst/>
                <a:rect r="r" b="b" t="t" l="l"/>
                <a:pathLst>
                  <a:path h="547942" w="1446795">
                    <a:moveTo>
                      <a:pt x="723397" y="0"/>
                    </a:moveTo>
                    <a:cubicBezTo>
                      <a:pt x="323876" y="0"/>
                      <a:pt x="0" y="122661"/>
                      <a:pt x="0" y="273971"/>
                    </a:cubicBezTo>
                    <a:cubicBezTo>
                      <a:pt x="0" y="425281"/>
                      <a:pt x="323876" y="547942"/>
                      <a:pt x="723397" y="547942"/>
                    </a:cubicBezTo>
                    <a:cubicBezTo>
                      <a:pt x="1122919" y="547942"/>
                      <a:pt x="1446795" y="425281"/>
                      <a:pt x="1446795" y="273971"/>
                    </a:cubicBezTo>
                    <a:cubicBezTo>
                      <a:pt x="1446795" y="122661"/>
                      <a:pt x="1122919" y="0"/>
                      <a:pt x="723397" y="0"/>
                    </a:cubicBezTo>
                    <a:close/>
                  </a:path>
                </a:pathLst>
              </a:custGeom>
              <a:solidFill>
                <a:srgbClr val="F7EBD2"/>
              </a:solidFill>
            </p:spPr>
          </p:sp>
          <p:sp>
            <p:nvSpPr>
              <p:cNvPr name="TextBox 7" id="7"/>
              <p:cNvSpPr txBox="true"/>
              <p:nvPr/>
            </p:nvSpPr>
            <p:spPr>
              <a:xfrm>
                <a:off x="135637" y="22795"/>
                <a:ext cx="1175521" cy="473778"/>
              </a:xfrm>
              <a:prstGeom prst="rect">
                <a:avLst/>
              </a:prstGeom>
            </p:spPr>
            <p:txBody>
              <a:bodyPr anchor="ctr" rtlCol="false" tIns="50800" lIns="50800" bIns="50800" rIns="50800"/>
              <a:lstStyle/>
              <a:p>
                <a:pPr algn="ctr">
                  <a:lnSpc>
                    <a:spcPts val="1532"/>
                  </a:lnSpc>
                </a:pPr>
              </a:p>
            </p:txBody>
          </p:sp>
        </p:grpSp>
        <p:sp>
          <p:nvSpPr>
            <p:cNvPr name="TextBox 8" id="8"/>
            <p:cNvSpPr txBox="true"/>
            <p:nvPr/>
          </p:nvSpPr>
          <p:spPr>
            <a:xfrm rot="0">
              <a:off x="299250" y="295018"/>
              <a:ext cx="4927567" cy="1516680"/>
            </a:xfrm>
            <a:prstGeom prst="rect">
              <a:avLst/>
            </a:prstGeom>
          </p:spPr>
          <p:txBody>
            <a:bodyPr anchor="t" rtlCol="false" tIns="0" lIns="0" bIns="0" rIns="0">
              <a:spAutoFit/>
            </a:bodyPr>
            <a:lstStyle/>
            <a:p>
              <a:pPr algn="ctr">
                <a:lnSpc>
                  <a:spcPts val="1529"/>
                </a:lnSpc>
                <a:spcBef>
                  <a:spcPct val="0"/>
                </a:spcBef>
              </a:pPr>
              <a:r>
                <a:rPr lang="en-US" sz="1098">
                  <a:solidFill>
                    <a:srgbClr val="000000"/>
                  </a:solidFill>
                  <a:latin typeface="Libre Baskerville"/>
                </a:rPr>
                <a:t>Le </a:t>
              </a:r>
              <a:r>
                <a:rPr lang="en-US" sz="1098">
                  <a:solidFill>
                    <a:srgbClr val="000000"/>
                  </a:solidFill>
                  <a:latin typeface="Libre Baskerville Bold"/>
                </a:rPr>
                <a:t>porcelet </a:t>
              </a:r>
              <a:r>
                <a:rPr lang="en-US" sz="1098">
                  <a:solidFill>
                    <a:srgbClr val="000000"/>
                  </a:solidFill>
                  <a:latin typeface="Libre Baskerville"/>
                </a:rPr>
                <a:t>est le petit de la </a:t>
              </a:r>
              <a:r>
                <a:rPr lang="en-US" sz="1098">
                  <a:solidFill>
                    <a:srgbClr val="000000"/>
                  </a:solidFill>
                  <a:latin typeface="Libre Baskerville Bold"/>
                </a:rPr>
                <a:t>truie </a:t>
              </a:r>
              <a:r>
                <a:rPr lang="en-US" sz="1098">
                  <a:solidFill>
                    <a:srgbClr val="000000"/>
                  </a:solidFill>
                  <a:latin typeface="Libre Baskerville"/>
                </a:rPr>
                <a:t>(femelle reproductrice), le </a:t>
              </a:r>
              <a:r>
                <a:rPr lang="en-US" sz="1098">
                  <a:solidFill>
                    <a:srgbClr val="000000"/>
                  </a:solidFill>
                  <a:latin typeface="Libre Baskerville Bold"/>
                </a:rPr>
                <a:t>cochon de lait</a:t>
              </a:r>
              <a:r>
                <a:rPr lang="en-US" sz="1098">
                  <a:solidFill>
                    <a:srgbClr val="000000"/>
                  </a:solidFill>
                  <a:latin typeface="Libre Baskerville"/>
                </a:rPr>
                <a:t> est un porcelet de 5 semaines. La </a:t>
              </a:r>
              <a:r>
                <a:rPr lang="en-US" sz="1098">
                  <a:solidFill>
                    <a:srgbClr val="000000"/>
                  </a:solidFill>
                  <a:latin typeface="Libre Baskerville Bold"/>
                </a:rPr>
                <a:t>cochette </a:t>
              </a:r>
              <a:r>
                <a:rPr lang="en-US" sz="1098">
                  <a:solidFill>
                    <a:srgbClr val="000000"/>
                  </a:solidFill>
                  <a:latin typeface="Libre Baskerville"/>
                </a:rPr>
                <a:t>est une femelle qui n'a jamais eu de porcelet, et le mâle s'appelle le </a:t>
              </a:r>
              <a:r>
                <a:rPr lang="en-US" sz="1098">
                  <a:solidFill>
                    <a:srgbClr val="000000"/>
                  </a:solidFill>
                  <a:latin typeface="Libre Baskerville Bold"/>
                </a:rPr>
                <a:t>verrat</a:t>
              </a:r>
              <a:r>
                <a:rPr lang="en-US" sz="1098">
                  <a:solidFill>
                    <a:srgbClr val="000000"/>
                  </a:solidFill>
                  <a:latin typeface="Libre Baskerville"/>
                </a:rPr>
                <a:t>. Le </a:t>
              </a:r>
              <a:r>
                <a:rPr lang="en-US" sz="1098">
                  <a:solidFill>
                    <a:srgbClr val="000000"/>
                  </a:solidFill>
                  <a:latin typeface="Libre Baskerville Bold"/>
                </a:rPr>
                <a:t>porc charcutier</a:t>
              </a:r>
              <a:r>
                <a:rPr lang="en-US" sz="1098">
                  <a:solidFill>
                    <a:srgbClr val="000000"/>
                  </a:solidFill>
                  <a:latin typeface="Libre Baskerville"/>
                </a:rPr>
                <a:t> est un mâle ou une femelle, élevé pour sa viande</a:t>
              </a:r>
            </a:p>
          </p:txBody>
        </p:sp>
      </p:grpSp>
      <p:grpSp>
        <p:nvGrpSpPr>
          <p:cNvPr name="Group 9" id="9"/>
          <p:cNvGrpSpPr/>
          <p:nvPr/>
        </p:nvGrpSpPr>
        <p:grpSpPr>
          <a:xfrm rot="0">
            <a:off x="195530" y="4155493"/>
            <a:ext cx="7171791" cy="3311616"/>
            <a:chOff x="0" y="0"/>
            <a:chExt cx="2569239" cy="1186361"/>
          </a:xfrm>
        </p:grpSpPr>
        <p:sp>
          <p:nvSpPr>
            <p:cNvPr name="Freeform 10" id="10"/>
            <p:cNvSpPr/>
            <p:nvPr/>
          </p:nvSpPr>
          <p:spPr>
            <a:xfrm flipH="false" flipV="false" rot="0">
              <a:off x="0" y="0"/>
              <a:ext cx="2569239" cy="1186361"/>
            </a:xfrm>
            <a:custGeom>
              <a:avLst/>
              <a:gdLst/>
              <a:ahLst/>
              <a:cxnLst/>
              <a:rect r="r" b="b" t="t" l="l"/>
              <a:pathLst>
                <a:path h="1186361" w="2569239">
                  <a:moveTo>
                    <a:pt x="39941" y="0"/>
                  </a:moveTo>
                  <a:lnTo>
                    <a:pt x="2529298" y="0"/>
                  </a:lnTo>
                  <a:cubicBezTo>
                    <a:pt x="2539891" y="0"/>
                    <a:pt x="2550050" y="4208"/>
                    <a:pt x="2557541" y="11699"/>
                  </a:cubicBezTo>
                  <a:cubicBezTo>
                    <a:pt x="2565031" y="19189"/>
                    <a:pt x="2569239" y="29348"/>
                    <a:pt x="2569239" y="39941"/>
                  </a:cubicBezTo>
                  <a:lnTo>
                    <a:pt x="2569239" y="1146420"/>
                  </a:lnTo>
                  <a:cubicBezTo>
                    <a:pt x="2569239" y="1168479"/>
                    <a:pt x="2551357" y="1186361"/>
                    <a:pt x="2529298" y="1186361"/>
                  </a:cubicBezTo>
                  <a:lnTo>
                    <a:pt x="39941" y="1186361"/>
                  </a:lnTo>
                  <a:cubicBezTo>
                    <a:pt x="29348" y="1186361"/>
                    <a:pt x="19189" y="1182153"/>
                    <a:pt x="11699" y="1174663"/>
                  </a:cubicBezTo>
                  <a:cubicBezTo>
                    <a:pt x="4208" y="1167172"/>
                    <a:pt x="0" y="1157013"/>
                    <a:pt x="0" y="1146420"/>
                  </a:cubicBezTo>
                  <a:lnTo>
                    <a:pt x="0" y="39941"/>
                  </a:lnTo>
                  <a:cubicBezTo>
                    <a:pt x="0" y="29348"/>
                    <a:pt x="4208" y="19189"/>
                    <a:pt x="11699" y="11699"/>
                  </a:cubicBezTo>
                  <a:cubicBezTo>
                    <a:pt x="19189" y="4208"/>
                    <a:pt x="29348" y="0"/>
                    <a:pt x="39941" y="0"/>
                  </a:cubicBezTo>
                  <a:close/>
                </a:path>
              </a:pathLst>
            </a:custGeom>
            <a:solidFill>
              <a:srgbClr val="F8DDEE"/>
            </a:solidFill>
          </p:spPr>
        </p:sp>
        <p:sp>
          <p:nvSpPr>
            <p:cNvPr name="TextBox 11" id="11"/>
            <p:cNvSpPr txBox="true"/>
            <p:nvPr/>
          </p:nvSpPr>
          <p:spPr>
            <a:xfrm>
              <a:off x="0" y="-28575"/>
              <a:ext cx="2569239" cy="1214936"/>
            </a:xfrm>
            <a:prstGeom prst="rect">
              <a:avLst/>
            </a:prstGeom>
          </p:spPr>
          <p:txBody>
            <a:bodyPr anchor="ctr" rtlCol="false" tIns="50800" lIns="50800" bIns="50800" rIns="50800"/>
            <a:lstStyle/>
            <a:p>
              <a:pPr algn="r">
                <a:lnSpc>
                  <a:spcPts val="1529"/>
                </a:lnSpc>
              </a:pPr>
            </a:p>
          </p:txBody>
        </p:sp>
      </p:grpSp>
      <p:sp>
        <p:nvSpPr>
          <p:cNvPr name="Freeform 12" id="12"/>
          <p:cNvSpPr/>
          <p:nvPr/>
        </p:nvSpPr>
        <p:spPr>
          <a:xfrm flipH="false" flipV="false" rot="0">
            <a:off x="2275875" y="4229317"/>
            <a:ext cx="265399" cy="298201"/>
          </a:xfrm>
          <a:custGeom>
            <a:avLst/>
            <a:gdLst/>
            <a:ahLst/>
            <a:cxnLst/>
            <a:rect r="r" b="b" t="t" l="l"/>
            <a:pathLst>
              <a:path h="298201" w="265399">
                <a:moveTo>
                  <a:pt x="0" y="0"/>
                </a:moveTo>
                <a:lnTo>
                  <a:pt x="265399" y="0"/>
                </a:lnTo>
                <a:lnTo>
                  <a:pt x="265399" y="298201"/>
                </a:lnTo>
                <a:lnTo>
                  <a:pt x="0" y="2982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3" id="13"/>
          <p:cNvGrpSpPr/>
          <p:nvPr/>
        </p:nvGrpSpPr>
        <p:grpSpPr>
          <a:xfrm rot="0">
            <a:off x="756285" y="1213561"/>
            <a:ext cx="1827938" cy="2741906"/>
            <a:chOff x="0" y="0"/>
            <a:chExt cx="2437250" cy="3655875"/>
          </a:xfrm>
        </p:grpSpPr>
        <p:grpSp>
          <p:nvGrpSpPr>
            <p:cNvPr name="Group 14" id="14"/>
            <p:cNvGrpSpPr>
              <a:grpSpLocks noChangeAspect="true"/>
            </p:cNvGrpSpPr>
            <p:nvPr/>
          </p:nvGrpSpPr>
          <p:grpSpPr>
            <a:xfrm rot="0">
              <a:off x="0" y="0"/>
              <a:ext cx="2437250" cy="3655875"/>
              <a:chOff x="0" y="0"/>
              <a:chExt cx="6350000" cy="9525000"/>
            </a:xfrm>
          </p:grpSpPr>
          <p:sp>
            <p:nvSpPr>
              <p:cNvPr name="Freeform 15" id="15"/>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solidFill>
                <a:srgbClr val="000000">
                  <a:alpha val="0"/>
                </a:srgbClr>
              </a:solidFill>
              <a:ln w="12700">
                <a:solidFill>
                  <a:srgbClr val="000000"/>
                </a:solidFill>
              </a:ln>
            </p:spPr>
          </p:sp>
        </p:grpSp>
        <p:sp>
          <p:nvSpPr>
            <p:cNvPr name="TextBox 16" id="16"/>
            <p:cNvSpPr txBox="true"/>
            <p:nvPr/>
          </p:nvSpPr>
          <p:spPr>
            <a:xfrm rot="0">
              <a:off x="195966" y="1493844"/>
              <a:ext cx="2045318" cy="518095"/>
            </a:xfrm>
            <a:prstGeom prst="rect">
              <a:avLst/>
            </a:prstGeom>
          </p:spPr>
          <p:txBody>
            <a:bodyPr anchor="t" rtlCol="false" tIns="0" lIns="0" bIns="0" rIns="0">
              <a:spAutoFit/>
            </a:bodyPr>
            <a:lstStyle/>
            <a:p>
              <a:pPr algn="ctr">
                <a:lnSpc>
                  <a:spcPts val="1609"/>
                </a:lnSpc>
              </a:pPr>
              <a:r>
                <a:rPr lang="en-US" sz="1155">
                  <a:solidFill>
                    <a:srgbClr val="000000"/>
                  </a:solidFill>
                  <a:latin typeface="Libre Baskerville"/>
                </a:rPr>
                <a:t>Insérez une photo de l'élevage</a:t>
              </a:r>
            </a:p>
          </p:txBody>
        </p:sp>
      </p:grpSp>
      <p:sp>
        <p:nvSpPr>
          <p:cNvPr name="Freeform 17" id="17"/>
          <p:cNvSpPr/>
          <p:nvPr/>
        </p:nvSpPr>
        <p:spPr>
          <a:xfrm flipH="false" flipV="false" rot="0">
            <a:off x="6531927" y="390047"/>
            <a:ext cx="549277" cy="567880"/>
          </a:xfrm>
          <a:custGeom>
            <a:avLst/>
            <a:gdLst/>
            <a:ahLst/>
            <a:cxnLst/>
            <a:rect r="r" b="b" t="t" l="l"/>
            <a:pathLst>
              <a:path h="567880" w="549277">
                <a:moveTo>
                  <a:pt x="0" y="0"/>
                </a:moveTo>
                <a:lnTo>
                  <a:pt x="549276" y="0"/>
                </a:lnTo>
                <a:lnTo>
                  <a:pt x="549276" y="567880"/>
                </a:lnTo>
                <a:lnTo>
                  <a:pt x="0" y="5678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true" flipV="false" rot="0">
            <a:off x="481647" y="445657"/>
            <a:ext cx="549277" cy="567880"/>
          </a:xfrm>
          <a:custGeom>
            <a:avLst/>
            <a:gdLst/>
            <a:ahLst/>
            <a:cxnLst/>
            <a:rect r="r" b="b" t="t" l="l"/>
            <a:pathLst>
              <a:path h="567880" w="549277">
                <a:moveTo>
                  <a:pt x="549276" y="0"/>
                </a:moveTo>
                <a:lnTo>
                  <a:pt x="0" y="0"/>
                </a:lnTo>
                <a:lnTo>
                  <a:pt x="0" y="567879"/>
                </a:lnTo>
                <a:lnTo>
                  <a:pt x="549276" y="567879"/>
                </a:lnTo>
                <a:lnTo>
                  <a:pt x="549276"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aphicFrame>
        <p:nvGraphicFramePr>
          <p:cNvPr name="Table 19" id="19"/>
          <p:cNvGraphicFramePr>
            <a:graphicFrameLocks noGrp="true"/>
          </p:cNvGraphicFramePr>
          <p:nvPr/>
        </p:nvGraphicFramePr>
        <p:xfrm>
          <a:off x="294078" y="4537270"/>
          <a:ext cx="7045026" cy="2733675"/>
        </p:xfrm>
        <a:graphic>
          <a:graphicData uri="http://schemas.openxmlformats.org/drawingml/2006/table">
            <a:tbl>
              <a:tblPr/>
              <a:tblGrid>
                <a:gridCol w="1213319"/>
                <a:gridCol w="1477776"/>
                <a:gridCol w="1162452"/>
                <a:gridCol w="1671939"/>
                <a:gridCol w="1519540"/>
              </a:tblGrid>
              <a:tr h="549921">
                <a:tc rowSpan="2">
                  <a:txBody>
                    <a:bodyPr anchor="t" rtlCol="false"/>
                    <a:lstStyle/>
                    <a:p>
                      <a:pPr algn="ctr">
                        <a:lnSpc>
                          <a:spcPts val="1400"/>
                        </a:lnSpc>
                        <a:defRPr/>
                      </a:pPr>
                      <a:r>
                        <a:rPr lang="en-US" sz="1000">
                          <a:solidFill>
                            <a:srgbClr val="000000"/>
                          </a:solidFill>
                          <a:latin typeface="Libre Baskerville Bold"/>
                        </a:rPr>
                        <a:t>Modes d'élevage</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Standard</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Label Rouge</a:t>
                      </a:r>
                      <a:endParaRPr lang="en-US" sz="1100"/>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Label Rouge Fermier</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rowSpan="2">
                  <a:txBody>
                    <a:bodyPr anchor="t" rtlCol="false"/>
                    <a:lstStyle/>
                    <a:p>
                      <a:pPr algn="ctr">
                        <a:lnSpc>
                          <a:spcPts val="1400"/>
                        </a:lnSpc>
                        <a:defRPr/>
                      </a:pPr>
                      <a:r>
                        <a:rPr lang="en-US" sz="1000">
                          <a:solidFill>
                            <a:srgbClr val="000000"/>
                          </a:solidFill>
                          <a:latin typeface="Libre Baskerville Bold"/>
                        </a:rPr>
                        <a:t>Agriculture biologique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386793">
                <a:tc vMerge="true">
                  <a:txBody>
                    <a:bodyPr anchor="t" rtlCol="false"/>
                    <a:lstStyle/>
                    <a:p>
                      <a:pPr algn="ctr">
                        <a:lnSpc>
                          <a:spcPts val="1400"/>
                        </a:lnSpc>
                        <a:defRPr/>
                      </a:pPr>
                      <a:r>
                        <a:rPr lang="en-US" sz="1000">
                          <a:solidFill>
                            <a:srgbClr val="000000"/>
                          </a:solidFill>
                          <a:latin typeface="Libre Baskerville Bold"/>
                        </a:rPr>
                        <a:t>Modes d'élevage</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Standard</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Label Rouge</a:t>
                      </a:r>
                      <a:endParaRPr lang="en-US" sz="1100"/>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Label Rouge Fermier</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vMerge="true">
                  <a:txBody>
                    <a:bodyPr anchor="t" rtlCol="false"/>
                    <a:lstStyle/>
                    <a:p>
                      <a:pPr algn="ctr">
                        <a:lnSpc>
                          <a:spcPts val="1400"/>
                        </a:lnSpc>
                        <a:defRPr/>
                      </a:pPr>
                      <a:r>
                        <a:rPr lang="en-US" sz="1000">
                          <a:solidFill>
                            <a:srgbClr val="000000"/>
                          </a:solidFill>
                          <a:latin typeface="Libre Baskerville Bold"/>
                        </a:rPr>
                        <a:t>Agriculture biologique</a:t>
                      </a:r>
                      <a:endParaRPr lang="en-US" sz="1100"/>
                    </a:p>
                    <a:p>
                      <a:pPr algn="ctr">
                        <a:lnSpc>
                          <a:spcPts val="1400"/>
                        </a:lnSpc>
                      </a:pPr>
                    </a:p>
                    <a:p>
                      <a:pPr algn="ctr">
                        <a:lnSpc>
                          <a:spcPts val="1400"/>
                        </a:lnSpc>
                      </a:pPr>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1796961">
                <a:tc>
                  <a:txBody>
                    <a:bodyPr anchor="t" rtlCol="false"/>
                    <a:lstStyle/>
                    <a:p>
                      <a:pPr algn="ctr">
                        <a:lnSpc>
                          <a:spcPts val="1260"/>
                        </a:lnSpc>
                        <a:defRPr/>
                      </a:pP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Densité de 1m² par porc de plus de 110kg, pas d'obligation d'accès à l'extérieur, éclairage de 40 lux pendant au moins 8h.</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Comme le porc standard, avec une densité de 1,20m² par porc.</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Densité de 2,60m² par porc, accès à l'extérieur. Mention "élevé en plein air" si au moins 17 semaines sur 83m² par porc, et "élevé en liberté" si au moins 250m² par porc.</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1400"/>
                        </a:lnSpc>
                        <a:defRPr/>
                      </a:pPr>
                      <a:r>
                        <a:rPr lang="en-US" sz="1000">
                          <a:solidFill>
                            <a:srgbClr val="000000"/>
                          </a:solidFill>
                          <a:latin typeface="Libre Baskerville"/>
                        </a:rPr>
                        <a:t>Densité de 2,70m² / porc, accès permanent à une aire d'exercice, aération et éclairage naturels.</a:t>
                      </a:r>
                      <a:endParaRPr lang="en-US" sz="1100"/>
                    </a:p>
                  </a:txBody>
                  <a:tcPr marL="114300" marR="114300" marT="114300" marB="1143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sp>
        <p:nvSpPr>
          <p:cNvPr name="Freeform 20" id="20"/>
          <p:cNvSpPr/>
          <p:nvPr/>
        </p:nvSpPr>
        <p:spPr>
          <a:xfrm flipH="false" flipV="false" rot="0">
            <a:off x="3285618" y="5034736"/>
            <a:ext cx="530972" cy="412232"/>
          </a:xfrm>
          <a:custGeom>
            <a:avLst/>
            <a:gdLst/>
            <a:ahLst/>
            <a:cxnLst/>
            <a:rect r="r" b="b" t="t" l="l"/>
            <a:pathLst>
              <a:path h="412232" w="530972">
                <a:moveTo>
                  <a:pt x="0" y="0"/>
                </a:moveTo>
                <a:lnTo>
                  <a:pt x="530973" y="0"/>
                </a:lnTo>
                <a:lnTo>
                  <a:pt x="530973" y="412231"/>
                </a:lnTo>
                <a:lnTo>
                  <a:pt x="0" y="412231"/>
                </a:lnTo>
                <a:lnTo>
                  <a:pt x="0" y="0"/>
                </a:lnTo>
                <a:close/>
              </a:path>
            </a:pathLst>
          </a:custGeom>
          <a:blipFill>
            <a:blip r:embed="rId8"/>
            <a:stretch>
              <a:fillRect l="0" t="0" r="0" b="0"/>
            </a:stretch>
          </a:blipFill>
        </p:spPr>
      </p:sp>
      <p:sp>
        <p:nvSpPr>
          <p:cNvPr name="Freeform 21" id="21"/>
          <p:cNvSpPr/>
          <p:nvPr/>
        </p:nvSpPr>
        <p:spPr>
          <a:xfrm flipH="false" flipV="false" rot="0">
            <a:off x="4338192" y="4987835"/>
            <a:ext cx="530972" cy="412232"/>
          </a:xfrm>
          <a:custGeom>
            <a:avLst/>
            <a:gdLst/>
            <a:ahLst/>
            <a:cxnLst/>
            <a:rect r="r" b="b" t="t" l="l"/>
            <a:pathLst>
              <a:path h="412232" w="530972">
                <a:moveTo>
                  <a:pt x="0" y="0"/>
                </a:moveTo>
                <a:lnTo>
                  <a:pt x="530972" y="0"/>
                </a:lnTo>
                <a:lnTo>
                  <a:pt x="530972" y="412231"/>
                </a:lnTo>
                <a:lnTo>
                  <a:pt x="0" y="412231"/>
                </a:lnTo>
                <a:lnTo>
                  <a:pt x="0" y="0"/>
                </a:lnTo>
                <a:close/>
              </a:path>
            </a:pathLst>
          </a:custGeom>
          <a:blipFill>
            <a:blip r:embed="rId8"/>
            <a:stretch>
              <a:fillRect l="0" t="0" r="0" b="0"/>
            </a:stretch>
          </a:blipFill>
        </p:spPr>
      </p:sp>
      <p:sp>
        <p:nvSpPr>
          <p:cNvPr name="Freeform 22" id="22"/>
          <p:cNvSpPr/>
          <p:nvPr/>
        </p:nvSpPr>
        <p:spPr>
          <a:xfrm flipH="false" flipV="false" rot="0">
            <a:off x="6359314" y="5034736"/>
            <a:ext cx="345226" cy="412232"/>
          </a:xfrm>
          <a:custGeom>
            <a:avLst/>
            <a:gdLst/>
            <a:ahLst/>
            <a:cxnLst/>
            <a:rect r="r" b="b" t="t" l="l"/>
            <a:pathLst>
              <a:path h="412232" w="345226">
                <a:moveTo>
                  <a:pt x="0" y="0"/>
                </a:moveTo>
                <a:lnTo>
                  <a:pt x="345226" y="0"/>
                </a:lnTo>
                <a:lnTo>
                  <a:pt x="345226" y="412231"/>
                </a:lnTo>
                <a:lnTo>
                  <a:pt x="0" y="412231"/>
                </a:lnTo>
                <a:lnTo>
                  <a:pt x="0" y="0"/>
                </a:lnTo>
                <a:close/>
              </a:path>
            </a:pathLst>
          </a:custGeom>
          <a:blipFill>
            <a:blip r:embed="rId9"/>
            <a:stretch>
              <a:fillRect l="0" t="0" r="0" b="0"/>
            </a:stretch>
          </a:blipFill>
        </p:spPr>
      </p:sp>
      <p:sp>
        <p:nvSpPr>
          <p:cNvPr name="Freeform 23" id="23"/>
          <p:cNvSpPr/>
          <p:nvPr/>
        </p:nvSpPr>
        <p:spPr>
          <a:xfrm flipH="false" flipV="false" rot="0">
            <a:off x="2345463" y="8719064"/>
            <a:ext cx="703052" cy="726863"/>
          </a:xfrm>
          <a:custGeom>
            <a:avLst/>
            <a:gdLst/>
            <a:ahLst/>
            <a:cxnLst/>
            <a:rect r="r" b="b" t="t" l="l"/>
            <a:pathLst>
              <a:path h="726863" w="703052">
                <a:moveTo>
                  <a:pt x="0" y="0"/>
                </a:moveTo>
                <a:lnTo>
                  <a:pt x="703052" y="0"/>
                </a:lnTo>
                <a:lnTo>
                  <a:pt x="703052" y="726863"/>
                </a:lnTo>
                <a:lnTo>
                  <a:pt x="0" y="7268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true" flipV="false" rot="0">
            <a:off x="756285" y="8241332"/>
            <a:ext cx="703052" cy="726863"/>
          </a:xfrm>
          <a:custGeom>
            <a:avLst/>
            <a:gdLst/>
            <a:ahLst/>
            <a:cxnLst/>
            <a:rect r="r" b="b" t="t" l="l"/>
            <a:pathLst>
              <a:path h="726863" w="703052">
                <a:moveTo>
                  <a:pt x="703052" y="0"/>
                </a:moveTo>
                <a:lnTo>
                  <a:pt x="0" y="0"/>
                </a:lnTo>
                <a:lnTo>
                  <a:pt x="0" y="726864"/>
                </a:lnTo>
                <a:lnTo>
                  <a:pt x="703052" y="726864"/>
                </a:lnTo>
                <a:lnTo>
                  <a:pt x="703052"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5" id="25"/>
          <p:cNvGrpSpPr/>
          <p:nvPr/>
        </p:nvGrpSpPr>
        <p:grpSpPr>
          <a:xfrm rot="0">
            <a:off x="1544056" y="7543309"/>
            <a:ext cx="934551" cy="975730"/>
            <a:chOff x="0" y="0"/>
            <a:chExt cx="1246068" cy="1300974"/>
          </a:xfrm>
        </p:grpSpPr>
        <p:sp>
          <p:nvSpPr>
            <p:cNvPr name="TextBox 26" id="26"/>
            <p:cNvSpPr txBox="true"/>
            <p:nvPr/>
          </p:nvSpPr>
          <p:spPr>
            <a:xfrm rot="0">
              <a:off x="0" y="564809"/>
              <a:ext cx="1246068" cy="736164"/>
            </a:xfrm>
            <a:prstGeom prst="rect">
              <a:avLst/>
            </a:prstGeom>
          </p:spPr>
          <p:txBody>
            <a:bodyPr anchor="t" rtlCol="false" tIns="0" lIns="0" bIns="0" rIns="0">
              <a:spAutoFit/>
            </a:bodyPr>
            <a:lstStyle/>
            <a:p>
              <a:pPr algn="ctr">
                <a:lnSpc>
                  <a:spcPts val="1528"/>
                </a:lnSpc>
                <a:spcBef>
                  <a:spcPct val="0"/>
                </a:spcBef>
              </a:pPr>
              <a:r>
                <a:rPr lang="en-US" sz="1097">
                  <a:solidFill>
                    <a:srgbClr val="000000"/>
                  </a:solidFill>
                  <a:latin typeface="Libre Baskerville"/>
                </a:rPr>
                <a:t>EN SAVOIR PLUS SUR LES PORCS</a:t>
              </a:r>
            </a:p>
          </p:txBody>
        </p:sp>
        <p:sp>
          <p:nvSpPr>
            <p:cNvPr name="Freeform 27" id="27"/>
            <p:cNvSpPr/>
            <p:nvPr/>
          </p:nvSpPr>
          <p:spPr>
            <a:xfrm flipH="false" flipV="false" rot="0">
              <a:off x="0" y="0"/>
              <a:ext cx="492977" cy="553907"/>
            </a:xfrm>
            <a:custGeom>
              <a:avLst/>
              <a:gdLst/>
              <a:ahLst/>
              <a:cxnLst/>
              <a:rect r="r" b="b" t="t" l="l"/>
              <a:pathLst>
                <a:path h="553907" w="492977">
                  <a:moveTo>
                    <a:pt x="0" y="0"/>
                  </a:moveTo>
                  <a:lnTo>
                    <a:pt x="492977" y="0"/>
                  </a:lnTo>
                  <a:lnTo>
                    <a:pt x="492977" y="553907"/>
                  </a:lnTo>
                  <a:lnTo>
                    <a:pt x="0" y="5539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TextBox 28" id="28"/>
          <p:cNvSpPr txBox="true"/>
          <p:nvPr/>
        </p:nvSpPr>
        <p:spPr>
          <a:xfrm rot="0">
            <a:off x="2011332" y="4268053"/>
            <a:ext cx="3418153" cy="192154"/>
          </a:xfrm>
          <a:prstGeom prst="rect">
            <a:avLst/>
          </a:prstGeom>
        </p:spPr>
        <p:txBody>
          <a:bodyPr anchor="t" rtlCol="false" tIns="0" lIns="0" bIns="0" rIns="0">
            <a:spAutoFit/>
          </a:bodyPr>
          <a:lstStyle/>
          <a:p>
            <a:pPr algn="ctr">
              <a:lnSpc>
                <a:spcPts val="1529"/>
              </a:lnSpc>
              <a:spcBef>
                <a:spcPct val="0"/>
              </a:spcBef>
            </a:pPr>
            <a:r>
              <a:rPr lang="en-US" sz="1098">
                <a:solidFill>
                  <a:srgbClr val="000000"/>
                </a:solidFill>
                <a:latin typeface="Libre Baskerville Bold"/>
              </a:rPr>
              <a:t>L'élevage de porcs en France</a:t>
            </a:r>
          </a:p>
        </p:txBody>
      </p:sp>
      <p:sp>
        <p:nvSpPr>
          <p:cNvPr name="TextBox 29" id="29"/>
          <p:cNvSpPr txBox="true"/>
          <p:nvPr/>
        </p:nvSpPr>
        <p:spPr>
          <a:xfrm rot="0">
            <a:off x="1794571" y="501989"/>
            <a:ext cx="3836432" cy="315421"/>
          </a:xfrm>
          <a:prstGeom prst="rect">
            <a:avLst/>
          </a:prstGeom>
        </p:spPr>
        <p:txBody>
          <a:bodyPr anchor="t" rtlCol="false" tIns="0" lIns="0" bIns="0" rIns="0">
            <a:spAutoFit/>
          </a:bodyPr>
          <a:lstStyle/>
          <a:p>
            <a:pPr algn="ctr">
              <a:lnSpc>
                <a:spcPts val="2644"/>
              </a:lnSpc>
              <a:spcBef>
                <a:spcPct val="0"/>
              </a:spcBef>
            </a:pPr>
            <a:r>
              <a:rPr lang="en-US" sz="1898">
                <a:solidFill>
                  <a:srgbClr val="000000"/>
                </a:solidFill>
                <a:latin typeface="Libre Baskerville"/>
              </a:rPr>
              <a:t>Les porcs de [nom de la ferme]</a:t>
            </a:r>
          </a:p>
        </p:txBody>
      </p:sp>
      <p:sp>
        <p:nvSpPr>
          <p:cNvPr name="TextBox 30" id="30"/>
          <p:cNvSpPr txBox="true"/>
          <p:nvPr/>
        </p:nvSpPr>
        <p:spPr>
          <a:xfrm rot="0">
            <a:off x="31640" y="9530171"/>
            <a:ext cx="1588409" cy="1037428"/>
          </a:xfrm>
          <a:prstGeom prst="rect">
            <a:avLst/>
          </a:prstGeom>
        </p:spPr>
        <p:txBody>
          <a:bodyPr anchor="t" rtlCol="false" tIns="0" lIns="0" bIns="0" rIns="0">
            <a:spAutoFit/>
          </a:bodyPr>
          <a:lstStyle/>
          <a:p>
            <a:pPr algn="ctr">
              <a:lnSpc>
                <a:spcPts val="1669"/>
              </a:lnSpc>
              <a:spcBef>
                <a:spcPct val="0"/>
              </a:spcBef>
            </a:pPr>
            <a:r>
              <a:rPr lang="en-US" sz="1198">
                <a:solidFill>
                  <a:srgbClr val="000000"/>
                </a:solidFill>
                <a:latin typeface="Libre Baskerville"/>
              </a:rPr>
              <a:t>Les races principales de porcs sont le Large White, le Landrace français et le Piétrain.</a:t>
            </a:r>
          </a:p>
        </p:txBody>
      </p:sp>
      <p:sp>
        <p:nvSpPr>
          <p:cNvPr name="TextBox 31" id="31"/>
          <p:cNvSpPr txBox="true"/>
          <p:nvPr/>
        </p:nvSpPr>
        <p:spPr>
          <a:xfrm rot="0">
            <a:off x="1823021" y="9673295"/>
            <a:ext cx="2234433" cy="827878"/>
          </a:xfrm>
          <a:prstGeom prst="rect">
            <a:avLst/>
          </a:prstGeom>
        </p:spPr>
        <p:txBody>
          <a:bodyPr anchor="t" rtlCol="false" tIns="0" lIns="0" bIns="0" rIns="0">
            <a:spAutoFit/>
          </a:bodyPr>
          <a:lstStyle/>
          <a:p>
            <a:pPr algn="ctr">
              <a:lnSpc>
                <a:spcPts val="1669"/>
              </a:lnSpc>
              <a:spcBef>
                <a:spcPct val="0"/>
              </a:spcBef>
            </a:pPr>
            <a:r>
              <a:rPr lang="en-US" sz="1198">
                <a:solidFill>
                  <a:srgbClr val="000000"/>
                </a:solidFill>
                <a:latin typeface="Libre Baskerville"/>
              </a:rPr>
              <a:t>La viande de porc est la première viande consommé en France, qui est le 3ème pays producteur en Europe</a:t>
            </a:r>
          </a:p>
        </p:txBody>
      </p:sp>
      <p:sp>
        <p:nvSpPr>
          <p:cNvPr name="TextBox 32" id="32"/>
          <p:cNvSpPr txBox="true"/>
          <p:nvPr/>
        </p:nvSpPr>
        <p:spPr>
          <a:xfrm rot="0">
            <a:off x="2902848" y="2343416"/>
            <a:ext cx="3932633" cy="453622"/>
          </a:xfrm>
          <a:prstGeom prst="rect">
            <a:avLst/>
          </a:prstGeom>
        </p:spPr>
        <p:txBody>
          <a:bodyPr anchor="t" rtlCol="false" tIns="0" lIns="0" bIns="0" rIns="0">
            <a:spAutoFit/>
          </a:bodyPr>
          <a:lstStyle/>
          <a:p>
            <a:pPr algn="ctr">
              <a:lnSpc>
                <a:spcPts val="1827"/>
              </a:lnSpc>
            </a:pPr>
            <a:r>
              <a:rPr lang="en-US" sz="1311">
                <a:solidFill>
                  <a:srgbClr val="000000"/>
                </a:solidFill>
                <a:latin typeface="Libre Baskerville"/>
              </a:rPr>
              <a:t>[Présentation de la ferme, des animaux, des points de vente,...]</a:t>
            </a:r>
          </a:p>
        </p:txBody>
      </p:sp>
      <p:sp>
        <p:nvSpPr>
          <p:cNvPr name="TextBox 33" id="33"/>
          <p:cNvSpPr txBox="true"/>
          <p:nvPr/>
        </p:nvSpPr>
        <p:spPr>
          <a:xfrm rot="0">
            <a:off x="4800982" y="5015686"/>
            <a:ext cx="1015874" cy="337480"/>
          </a:xfrm>
          <a:prstGeom prst="rect">
            <a:avLst/>
          </a:prstGeom>
        </p:spPr>
        <p:txBody>
          <a:bodyPr anchor="t" rtlCol="false" tIns="0" lIns="0" bIns="0" rIns="0">
            <a:spAutoFit/>
          </a:bodyPr>
          <a:lstStyle/>
          <a:p>
            <a:pPr algn="ctr">
              <a:lnSpc>
                <a:spcPts val="1390"/>
              </a:lnSpc>
              <a:spcBef>
                <a:spcPct val="0"/>
              </a:spcBef>
            </a:pPr>
            <a:r>
              <a:rPr lang="en-US" sz="998">
                <a:solidFill>
                  <a:srgbClr val="000000"/>
                </a:solidFill>
                <a:latin typeface="Libre Baskerville"/>
              </a:rPr>
              <a:t>+ mention "fermier"</a:t>
            </a:r>
          </a:p>
        </p:txBody>
      </p:sp>
      <p:sp>
        <p:nvSpPr>
          <p:cNvPr name="TextBox 34" id="34"/>
          <p:cNvSpPr txBox="true"/>
          <p:nvPr/>
        </p:nvSpPr>
        <p:spPr>
          <a:xfrm rot="0">
            <a:off x="270864" y="6108997"/>
            <a:ext cx="1254186" cy="382654"/>
          </a:xfrm>
          <a:prstGeom prst="rect">
            <a:avLst/>
          </a:prstGeom>
        </p:spPr>
        <p:txBody>
          <a:bodyPr anchor="t" rtlCol="false" tIns="0" lIns="0" bIns="0" rIns="0">
            <a:spAutoFit/>
          </a:bodyPr>
          <a:lstStyle/>
          <a:p>
            <a:pPr algn="ctr">
              <a:lnSpc>
                <a:spcPts val="1529"/>
              </a:lnSpc>
              <a:spcBef>
                <a:spcPct val="0"/>
              </a:spcBef>
            </a:pPr>
            <a:r>
              <a:rPr lang="en-US" sz="1098">
                <a:solidFill>
                  <a:srgbClr val="000000"/>
                </a:solidFill>
                <a:latin typeface="Libre Baskerville Bold"/>
              </a:rPr>
              <a:t>Caractéristiques principales</a:t>
            </a:r>
          </a:p>
        </p:txBody>
      </p:sp>
      <p:sp>
        <p:nvSpPr>
          <p:cNvPr name="TextBox 35" id="35"/>
          <p:cNvSpPr txBox="true"/>
          <p:nvPr/>
        </p:nvSpPr>
        <p:spPr>
          <a:xfrm rot="0">
            <a:off x="467605" y="7298910"/>
            <a:ext cx="6008934" cy="149149"/>
          </a:xfrm>
          <a:prstGeom prst="rect">
            <a:avLst/>
          </a:prstGeom>
        </p:spPr>
        <p:txBody>
          <a:bodyPr anchor="t" rtlCol="false" tIns="0" lIns="0" bIns="0" rIns="0">
            <a:spAutoFit/>
          </a:bodyPr>
          <a:lstStyle/>
          <a:p>
            <a:pPr>
              <a:lnSpc>
                <a:spcPts val="1251"/>
              </a:lnSpc>
              <a:spcBef>
                <a:spcPct val="0"/>
              </a:spcBef>
            </a:pPr>
            <a:r>
              <a:rPr lang="en-US" sz="898" u="sng">
                <a:solidFill>
                  <a:srgbClr val="000000"/>
                </a:solidFill>
                <a:latin typeface="Libre Baskerville"/>
              </a:rPr>
              <a:t>En savoir plus</a:t>
            </a:r>
            <a:r>
              <a:rPr lang="en-US" sz="898">
                <a:solidFill>
                  <a:srgbClr val="000000"/>
                </a:solidFill>
                <a:latin typeface="Libre Baskerville"/>
              </a:rPr>
              <a:t> : </a:t>
            </a:r>
            <a:r>
              <a:rPr lang="en-US" sz="898" u="sng">
                <a:solidFill>
                  <a:srgbClr val="000000"/>
                </a:solidFill>
                <a:latin typeface="Libre Baskerville"/>
                <a:hlinkClick r:id="rId10" tooltip="https://agriculture.gouv.fr/le-bien-etre-et-la-protection-des-porcs"/>
              </a:rPr>
              <a:t>agriculture.gouv.fr/le-bien-etre-et-la-protection-des-porcs</a:t>
            </a:r>
          </a:p>
        </p:txBody>
      </p:sp>
      <p:grpSp>
        <p:nvGrpSpPr>
          <p:cNvPr name="Group 36" id="36"/>
          <p:cNvGrpSpPr/>
          <p:nvPr/>
        </p:nvGrpSpPr>
        <p:grpSpPr>
          <a:xfrm rot="0">
            <a:off x="4057454" y="8847490"/>
            <a:ext cx="3578672" cy="1246231"/>
            <a:chOff x="0" y="0"/>
            <a:chExt cx="4771563" cy="1661641"/>
          </a:xfrm>
        </p:grpSpPr>
        <p:grpSp>
          <p:nvGrpSpPr>
            <p:cNvPr name="Group 37" id="37"/>
            <p:cNvGrpSpPr/>
            <p:nvPr/>
          </p:nvGrpSpPr>
          <p:grpSpPr>
            <a:xfrm rot="0">
              <a:off x="0" y="0"/>
              <a:ext cx="4771563" cy="1661641"/>
              <a:chOff x="0" y="0"/>
              <a:chExt cx="1282032" cy="446453"/>
            </a:xfrm>
          </p:grpSpPr>
          <p:sp>
            <p:nvSpPr>
              <p:cNvPr name="Freeform 38" id="38"/>
              <p:cNvSpPr/>
              <p:nvPr/>
            </p:nvSpPr>
            <p:spPr>
              <a:xfrm flipH="false" flipV="false" rot="0">
                <a:off x="0" y="0"/>
                <a:ext cx="1282032" cy="446453"/>
              </a:xfrm>
              <a:custGeom>
                <a:avLst/>
                <a:gdLst/>
                <a:ahLst/>
                <a:cxnLst/>
                <a:rect r="r" b="b" t="t" l="l"/>
                <a:pathLst>
                  <a:path h="446453" w="1282032">
                    <a:moveTo>
                      <a:pt x="641016" y="0"/>
                    </a:moveTo>
                    <a:cubicBezTo>
                      <a:pt x="286993" y="0"/>
                      <a:pt x="0" y="99942"/>
                      <a:pt x="0" y="223226"/>
                    </a:cubicBezTo>
                    <a:cubicBezTo>
                      <a:pt x="0" y="346511"/>
                      <a:pt x="286993" y="446453"/>
                      <a:pt x="641016" y="446453"/>
                    </a:cubicBezTo>
                    <a:cubicBezTo>
                      <a:pt x="995039" y="446453"/>
                      <a:pt x="1282032" y="346511"/>
                      <a:pt x="1282032" y="223226"/>
                    </a:cubicBezTo>
                    <a:cubicBezTo>
                      <a:pt x="1282032" y="99942"/>
                      <a:pt x="995039" y="0"/>
                      <a:pt x="641016" y="0"/>
                    </a:cubicBezTo>
                    <a:close/>
                  </a:path>
                </a:pathLst>
              </a:custGeom>
              <a:solidFill>
                <a:srgbClr val="F7EBD2"/>
              </a:solidFill>
            </p:spPr>
          </p:sp>
          <p:sp>
            <p:nvSpPr>
              <p:cNvPr name="TextBox 39" id="39"/>
              <p:cNvSpPr txBox="true"/>
              <p:nvPr/>
            </p:nvSpPr>
            <p:spPr>
              <a:xfrm>
                <a:off x="120191" y="13280"/>
                <a:ext cx="1041651" cy="391318"/>
              </a:xfrm>
              <a:prstGeom prst="rect">
                <a:avLst/>
              </a:prstGeom>
            </p:spPr>
            <p:txBody>
              <a:bodyPr anchor="ctr" rtlCol="false" tIns="50800" lIns="50800" bIns="50800" rIns="50800"/>
              <a:lstStyle/>
              <a:p>
                <a:pPr algn="ctr">
                  <a:lnSpc>
                    <a:spcPts val="1532"/>
                  </a:lnSpc>
                </a:pPr>
              </a:p>
            </p:txBody>
          </p:sp>
        </p:grpSp>
        <p:sp>
          <p:nvSpPr>
            <p:cNvPr name="TextBox 40" id="40"/>
            <p:cNvSpPr txBox="true"/>
            <p:nvPr/>
          </p:nvSpPr>
          <p:spPr>
            <a:xfrm rot="0">
              <a:off x="439759" y="247105"/>
              <a:ext cx="4004174" cy="1358023"/>
            </a:xfrm>
            <a:prstGeom prst="rect">
              <a:avLst/>
            </a:prstGeom>
          </p:spPr>
          <p:txBody>
            <a:bodyPr anchor="t" rtlCol="false" tIns="0" lIns="0" bIns="0" rIns="0">
              <a:spAutoFit/>
            </a:bodyPr>
            <a:lstStyle/>
            <a:p>
              <a:pPr algn="ctr">
                <a:lnSpc>
                  <a:spcPts val="1390"/>
                </a:lnSpc>
                <a:spcBef>
                  <a:spcPct val="0"/>
                </a:spcBef>
              </a:pPr>
              <a:r>
                <a:rPr lang="en-US" sz="998">
                  <a:solidFill>
                    <a:srgbClr val="000000"/>
                  </a:solidFill>
                  <a:latin typeface="Libre Baskerville"/>
                </a:rPr>
                <a:t>Les élevages peuvent être mixtes avec des truies qui font des porcelets, ensuite engraissés comme porcs charcutiers. Sinon, les porcelets peuvent être vendus à d'autres élevages spécialisés dans l'engraissement des porcs</a:t>
              </a:r>
            </a:p>
          </p:txBody>
        </p:sp>
      </p:grpSp>
      <p:grpSp>
        <p:nvGrpSpPr>
          <p:cNvPr name="Group 41" id="41"/>
          <p:cNvGrpSpPr/>
          <p:nvPr/>
        </p:nvGrpSpPr>
        <p:grpSpPr>
          <a:xfrm rot="0">
            <a:off x="6236990" y="10252721"/>
            <a:ext cx="1288779" cy="361256"/>
            <a:chOff x="0" y="0"/>
            <a:chExt cx="1718372" cy="481675"/>
          </a:xfrm>
        </p:grpSpPr>
        <p:sp>
          <p:nvSpPr>
            <p:cNvPr name="Freeform 42" id="42"/>
            <p:cNvSpPr/>
            <p:nvPr/>
          </p:nvSpPr>
          <p:spPr>
            <a:xfrm flipH="false" flipV="false" rot="0">
              <a:off x="0" y="0"/>
              <a:ext cx="566676" cy="481675"/>
            </a:xfrm>
            <a:custGeom>
              <a:avLst/>
              <a:gdLst/>
              <a:ahLst/>
              <a:cxnLst/>
              <a:rect r="r" b="b" t="t" l="l"/>
              <a:pathLst>
                <a:path h="481675" w="566676">
                  <a:moveTo>
                    <a:pt x="0" y="0"/>
                  </a:moveTo>
                  <a:lnTo>
                    <a:pt x="566676" y="0"/>
                  </a:lnTo>
                  <a:lnTo>
                    <a:pt x="566676" y="481675"/>
                  </a:lnTo>
                  <a:lnTo>
                    <a:pt x="0" y="481675"/>
                  </a:lnTo>
                  <a:lnTo>
                    <a:pt x="0" y="0"/>
                  </a:lnTo>
                  <a:close/>
                </a:path>
              </a:pathLst>
            </a:custGeom>
            <a:blipFill>
              <a:blip r:embed="rId11"/>
              <a:stretch>
                <a:fillRect l="0" t="0" r="0" b="0"/>
              </a:stretch>
            </a:blipFill>
          </p:spPr>
        </p:sp>
        <p:sp>
          <p:nvSpPr>
            <p:cNvPr name="Freeform 43" id="43"/>
            <p:cNvSpPr/>
            <p:nvPr/>
          </p:nvSpPr>
          <p:spPr>
            <a:xfrm flipH="false" flipV="false" rot="0">
              <a:off x="700563" y="18621"/>
              <a:ext cx="433851" cy="444432"/>
            </a:xfrm>
            <a:custGeom>
              <a:avLst/>
              <a:gdLst/>
              <a:ahLst/>
              <a:cxnLst/>
              <a:rect r="r" b="b" t="t" l="l"/>
              <a:pathLst>
                <a:path h="444432" w="433851">
                  <a:moveTo>
                    <a:pt x="0" y="0"/>
                  </a:moveTo>
                  <a:lnTo>
                    <a:pt x="433851" y="0"/>
                  </a:lnTo>
                  <a:lnTo>
                    <a:pt x="433851" y="444433"/>
                  </a:lnTo>
                  <a:lnTo>
                    <a:pt x="0" y="444433"/>
                  </a:lnTo>
                  <a:lnTo>
                    <a:pt x="0" y="0"/>
                  </a:lnTo>
                  <a:close/>
                </a:path>
              </a:pathLst>
            </a:custGeom>
            <a:blipFill>
              <a:blip r:embed="rId12"/>
              <a:stretch>
                <a:fillRect l="0" t="0" r="0" b="0"/>
              </a:stretch>
            </a:blipFill>
          </p:spPr>
        </p:sp>
        <p:sp>
          <p:nvSpPr>
            <p:cNvPr name="Freeform 44" id="44"/>
            <p:cNvSpPr/>
            <p:nvPr/>
          </p:nvSpPr>
          <p:spPr>
            <a:xfrm flipH="false" flipV="false" rot="0">
              <a:off x="1272254" y="18621"/>
              <a:ext cx="446118" cy="437195"/>
            </a:xfrm>
            <a:custGeom>
              <a:avLst/>
              <a:gdLst/>
              <a:ahLst/>
              <a:cxnLst/>
              <a:rect r="r" b="b" t="t" l="l"/>
              <a:pathLst>
                <a:path h="437195" w="446118">
                  <a:moveTo>
                    <a:pt x="0" y="0"/>
                  </a:moveTo>
                  <a:lnTo>
                    <a:pt x="446118" y="0"/>
                  </a:lnTo>
                  <a:lnTo>
                    <a:pt x="446118" y="437196"/>
                  </a:lnTo>
                  <a:lnTo>
                    <a:pt x="0" y="437196"/>
                  </a:lnTo>
                  <a:lnTo>
                    <a:pt x="0" y="0"/>
                  </a:lnTo>
                  <a:close/>
                </a:path>
              </a:pathLst>
            </a:custGeom>
            <a:blipFill>
              <a:blip r:embed="rId13">
                <a:alphaModFix amt="67000"/>
              </a:blip>
              <a:stretch>
                <a:fillRect l="0" t="0" r="0" b="0"/>
              </a:stretch>
            </a:blipFill>
          </p:spPr>
        </p:sp>
      </p:grpSp>
      <p:grpSp>
        <p:nvGrpSpPr>
          <p:cNvPr name="Group 45" id="45"/>
          <p:cNvGrpSpPr/>
          <p:nvPr/>
        </p:nvGrpSpPr>
        <p:grpSpPr>
          <a:xfrm rot="0">
            <a:off x="4328468" y="10233750"/>
            <a:ext cx="1842103" cy="462825"/>
            <a:chOff x="0" y="0"/>
            <a:chExt cx="2456138" cy="617100"/>
          </a:xfrm>
        </p:grpSpPr>
        <p:sp>
          <p:nvSpPr>
            <p:cNvPr name="Freeform 46" id="46"/>
            <p:cNvSpPr/>
            <p:nvPr/>
          </p:nvSpPr>
          <p:spPr>
            <a:xfrm flipH="false" flipV="false" rot="0">
              <a:off x="1329561" y="0"/>
              <a:ext cx="647658" cy="617100"/>
            </a:xfrm>
            <a:custGeom>
              <a:avLst/>
              <a:gdLst/>
              <a:ahLst/>
              <a:cxnLst/>
              <a:rect r="r" b="b" t="t" l="l"/>
              <a:pathLst>
                <a:path h="617100" w="647658">
                  <a:moveTo>
                    <a:pt x="0" y="0"/>
                  </a:moveTo>
                  <a:lnTo>
                    <a:pt x="647657" y="0"/>
                  </a:lnTo>
                  <a:lnTo>
                    <a:pt x="647657" y="617100"/>
                  </a:lnTo>
                  <a:lnTo>
                    <a:pt x="0" y="617100"/>
                  </a:lnTo>
                  <a:lnTo>
                    <a:pt x="0" y="0"/>
                  </a:lnTo>
                  <a:close/>
                </a:path>
              </a:pathLst>
            </a:custGeom>
            <a:blipFill>
              <a:blip r:embed="rId14"/>
              <a:stretch>
                <a:fillRect l="0" t="0" r="0" b="0"/>
              </a:stretch>
            </a:blipFill>
          </p:spPr>
        </p:sp>
        <p:sp>
          <p:nvSpPr>
            <p:cNvPr name="Freeform 47" id="47"/>
            <p:cNvSpPr/>
            <p:nvPr/>
          </p:nvSpPr>
          <p:spPr>
            <a:xfrm flipH="false" flipV="false" rot="0">
              <a:off x="1949593" y="194487"/>
              <a:ext cx="506545" cy="307318"/>
            </a:xfrm>
            <a:custGeom>
              <a:avLst/>
              <a:gdLst/>
              <a:ahLst/>
              <a:cxnLst/>
              <a:rect r="r" b="b" t="t" l="l"/>
              <a:pathLst>
                <a:path h="307318" w="506545">
                  <a:moveTo>
                    <a:pt x="0" y="0"/>
                  </a:moveTo>
                  <a:lnTo>
                    <a:pt x="506545" y="0"/>
                  </a:lnTo>
                  <a:lnTo>
                    <a:pt x="506545" y="307318"/>
                  </a:lnTo>
                  <a:lnTo>
                    <a:pt x="0" y="307318"/>
                  </a:lnTo>
                  <a:lnTo>
                    <a:pt x="0" y="0"/>
                  </a:lnTo>
                  <a:close/>
                </a:path>
              </a:pathLst>
            </a:custGeom>
            <a:blipFill>
              <a:blip r:embed="rId15"/>
              <a:stretch>
                <a:fillRect l="0" t="-43206" r="-4019" b="-49749"/>
              </a:stretch>
            </a:blipFill>
          </p:spPr>
        </p:sp>
        <p:sp>
          <p:nvSpPr>
            <p:cNvPr name="Freeform 48" id="48"/>
            <p:cNvSpPr/>
            <p:nvPr/>
          </p:nvSpPr>
          <p:spPr>
            <a:xfrm flipH="false" flipV="false" rot="0">
              <a:off x="0" y="119610"/>
              <a:ext cx="1350326" cy="457072"/>
            </a:xfrm>
            <a:custGeom>
              <a:avLst/>
              <a:gdLst/>
              <a:ahLst/>
              <a:cxnLst/>
              <a:rect r="r" b="b" t="t" l="l"/>
              <a:pathLst>
                <a:path h="457072" w="1350326">
                  <a:moveTo>
                    <a:pt x="0" y="0"/>
                  </a:moveTo>
                  <a:lnTo>
                    <a:pt x="1350326" y="0"/>
                  </a:lnTo>
                  <a:lnTo>
                    <a:pt x="1350326" y="457072"/>
                  </a:lnTo>
                  <a:lnTo>
                    <a:pt x="0" y="457072"/>
                  </a:lnTo>
                  <a:lnTo>
                    <a:pt x="0" y="0"/>
                  </a:lnTo>
                  <a:close/>
                </a:path>
              </a:pathLst>
            </a:custGeom>
            <a:blipFill>
              <a:blip r:embed="rId16"/>
              <a:stretch>
                <a:fillRect l="0" t="0" r="-6645"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DAFrIV9Nn04</dc:identifier>
  <dcterms:modified xsi:type="dcterms:W3CDTF">2011-08-01T06:04:30Z</dcterms:modified>
  <cp:revision>1</cp:revision>
  <dc:title>Annexe fiches synthèses</dc:title>
</cp:coreProperties>
</file>