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Pinaqui" userId="3b2c6803-1ed7-4ecd-923b-375509969e9d" providerId="ADAL" clId="{EB0075AF-7DB0-4972-8CF8-A7D3BBEA5F67}"/>
    <pc:docChg chg="delSld">
      <pc:chgData name="Lise Pinaqui" userId="3b2c6803-1ed7-4ecd-923b-375509969e9d" providerId="ADAL" clId="{EB0075AF-7DB0-4972-8CF8-A7D3BBEA5F67}" dt="2023-12-22T12:36:24.444" v="3" actId="47"/>
      <pc:docMkLst>
        <pc:docMk/>
      </pc:docMkLst>
      <pc:sldChg chg="del">
        <pc:chgData name="Lise Pinaqui" userId="3b2c6803-1ed7-4ecd-923b-375509969e9d" providerId="ADAL" clId="{EB0075AF-7DB0-4972-8CF8-A7D3BBEA5F67}" dt="2023-12-22T12:36:18.670" v="0" actId="47"/>
        <pc:sldMkLst>
          <pc:docMk/>
          <pc:sldMk cId="0" sldId="256"/>
        </pc:sldMkLst>
      </pc:sldChg>
      <pc:sldChg chg="del">
        <pc:chgData name="Lise Pinaqui" userId="3b2c6803-1ed7-4ecd-923b-375509969e9d" providerId="ADAL" clId="{EB0075AF-7DB0-4972-8CF8-A7D3BBEA5F67}" dt="2023-12-22T12:36:21.838" v="1" actId="47"/>
        <pc:sldMkLst>
          <pc:docMk/>
          <pc:sldMk cId="0" sldId="258"/>
        </pc:sldMkLst>
      </pc:sldChg>
      <pc:sldChg chg="del">
        <pc:chgData name="Lise Pinaqui" userId="3b2c6803-1ed7-4ecd-923b-375509969e9d" providerId="ADAL" clId="{EB0075AF-7DB0-4972-8CF8-A7D3BBEA5F67}" dt="2023-12-22T12:36:23.190" v="2" actId="47"/>
        <pc:sldMkLst>
          <pc:docMk/>
          <pc:sldMk cId="0" sldId="259"/>
        </pc:sldMkLst>
      </pc:sldChg>
      <pc:sldChg chg="del">
        <pc:chgData name="Lise Pinaqui" userId="3b2c6803-1ed7-4ecd-923b-375509969e9d" providerId="ADAL" clId="{EB0075AF-7DB0-4972-8CF8-A7D3BBEA5F67}" dt="2023-12-22T12:36:24.444" v="3" actId="47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griculture.gouv.fr/le-bien-etre-et-la-protection-des-volailles-de-chair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758" y="4397921"/>
            <a:ext cx="7171791" cy="3358642"/>
            <a:chOff x="0" y="0"/>
            <a:chExt cx="2569239" cy="1203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9239" cy="1203208"/>
            </a:xfrm>
            <a:custGeom>
              <a:avLst/>
              <a:gdLst/>
              <a:ahLst/>
              <a:cxnLst/>
              <a:rect l="l" t="t" r="r" b="b"/>
              <a:pathLst>
                <a:path w="2569239" h="1203208">
                  <a:moveTo>
                    <a:pt x="39941" y="0"/>
                  </a:moveTo>
                  <a:lnTo>
                    <a:pt x="2529298" y="0"/>
                  </a:lnTo>
                  <a:cubicBezTo>
                    <a:pt x="2539891" y="0"/>
                    <a:pt x="2550050" y="4208"/>
                    <a:pt x="2557541" y="11699"/>
                  </a:cubicBezTo>
                  <a:cubicBezTo>
                    <a:pt x="2565031" y="19189"/>
                    <a:pt x="2569239" y="29348"/>
                    <a:pt x="2569239" y="39941"/>
                  </a:cubicBezTo>
                  <a:lnTo>
                    <a:pt x="2569239" y="1163266"/>
                  </a:lnTo>
                  <a:cubicBezTo>
                    <a:pt x="2569239" y="1185326"/>
                    <a:pt x="2551357" y="1203208"/>
                    <a:pt x="2529298" y="1203208"/>
                  </a:cubicBezTo>
                  <a:lnTo>
                    <a:pt x="39941" y="1203208"/>
                  </a:lnTo>
                  <a:cubicBezTo>
                    <a:pt x="29348" y="1203208"/>
                    <a:pt x="19189" y="1199000"/>
                    <a:pt x="11699" y="1191509"/>
                  </a:cubicBezTo>
                  <a:cubicBezTo>
                    <a:pt x="4208" y="1184019"/>
                    <a:pt x="0" y="1173860"/>
                    <a:pt x="0" y="1163266"/>
                  </a:cubicBezTo>
                  <a:lnTo>
                    <a:pt x="0" y="39941"/>
                  </a:lnTo>
                  <a:cubicBezTo>
                    <a:pt x="0" y="29348"/>
                    <a:pt x="4208" y="19189"/>
                    <a:pt x="11699" y="11699"/>
                  </a:cubicBezTo>
                  <a:cubicBezTo>
                    <a:pt x="19189" y="4208"/>
                    <a:pt x="29348" y="0"/>
                    <a:pt x="39941" y="0"/>
                  </a:cubicBezTo>
                  <a:close/>
                </a:path>
              </a:pathLst>
            </a:custGeom>
            <a:solidFill>
              <a:srgbClr val="D7E67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69239" cy="1231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152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63140" y="4728677"/>
          <a:ext cx="7045026" cy="2562225"/>
        </p:xfrm>
        <a:graphic>
          <a:graphicData uri="http://schemas.openxmlformats.org/drawingml/2006/table">
            <a:tbl>
              <a:tblPr/>
              <a:tblGrid>
                <a:gridCol w="133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050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Modes d'élevage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Standard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Certifié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Fermier  ou Label Rouge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Agriculture biologique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83"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Modes d'élevage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Standard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Certifié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Fermier  ou Label Rouge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Agriculture biologique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9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 Bold"/>
                        </a:rPr>
                        <a:t>Caractéristiques principales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Souche à croissance rapide (abattage à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40 j), accès à une litière fraîche et friable, pas d'accès à l'extérieur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Comme le poulet standard, mais avec des souches à croissance intermédiaire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(56 j)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Souche à croissance lente (min 81 j), perchoirs, accès à l'extérieur (mention "élevé en liberté" si le parcours extérieur est illimité)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Libre Baskerville"/>
                        </a:rPr>
                        <a:t>Plein air et autres exigences*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812955" y="4419956"/>
            <a:ext cx="265399" cy="298201"/>
          </a:xfrm>
          <a:custGeom>
            <a:avLst/>
            <a:gdLst/>
            <a:ahLst/>
            <a:cxnLst/>
            <a:rect l="l" t="t" r="r" b="b"/>
            <a:pathLst>
              <a:path w="265399" h="298201">
                <a:moveTo>
                  <a:pt x="0" y="0"/>
                </a:moveTo>
                <a:lnTo>
                  <a:pt x="265399" y="0"/>
                </a:lnTo>
                <a:lnTo>
                  <a:pt x="265399" y="298202"/>
                </a:lnTo>
                <a:lnTo>
                  <a:pt x="0" y="29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4506459" y="8108988"/>
            <a:ext cx="766284" cy="952449"/>
            <a:chOff x="0" y="0"/>
            <a:chExt cx="1021711" cy="1269931"/>
          </a:xfrm>
        </p:grpSpPr>
        <p:sp>
          <p:nvSpPr>
            <p:cNvPr id="8" name="TextBox 8"/>
            <p:cNvSpPr txBox="1"/>
            <p:nvPr/>
          </p:nvSpPr>
          <p:spPr>
            <a:xfrm>
              <a:off x="0" y="467495"/>
              <a:ext cx="1021711" cy="802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3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  <a:latin typeface="Libre Baskerville"/>
                </a:rPr>
                <a:t>EN SAVOIR PLUS SUR LES POULETS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04216" cy="454175"/>
            </a:xfrm>
            <a:custGeom>
              <a:avLst/>
              <a:gdLst/>
              <a:ahLst/>
              <a:cxnLst/>
              <a:rect l="l" t="t" r="r" b="b"/>
              <a:pathLst>
                <a:path w="404216" h="454175">
                  <a:moveTo>
                    <a:pt x="0" y="0"/>
                  </a:moveTo>
                  <a:lnTo>
                    <a:pt x="404216" y="0"/>
                  </a:lnTo>
                  <a:lnTo>
                    <a:pt x="404216" y="454175"/>
                  </a:lnTo>
                  <a:lnTo>
                    <a:pt x="0" y="454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70350" y="5186363"/>
            <a:ext cx="530972" cy="412232"/>
          </a:xfrm>
          <a:custGeom>
            <a:avLst/>
            <a:gdLst/>
            <a:ahLst/>
            <a:cxnLst/>
            <a:rect l="l" t="t" r="r" b="b"/>
            <a:pathLst>
              <a:path w="530972" h="412232">
                <a:moveTo>
                  <a:pt x="0" y="0"/>
                </a:moveTo>
                <a:lnTo>
                  <a:pt x="530973" y="0"/>
                </a:lnTo>
                <a:lnTo>
                  <a:pt x="530973" y="412231"/>
                </a:lnTo>
                <a:lnTo>
                  <a:pt x="0" y="412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572815" y="5186362"/>
            <a:ext cx="345226" cy="412232"/>
          </a:xfrm>
          <a:custGeom>
            <a:avLst/>
            <a:gdLst/>
            <a:ahLst/>
            <a:cxnLst/>
            <a:rect l="l" t="t" r="r" b="b"/>
            <a:pathLst>
              <a:path w="345226" h="412232">
                <a:moveTo>
                  <a:pt x="0" y="0"/>
                </a:moveTo>
                <a:lnTo>
                  <a:pt x="345226" y="0"/>
                </a:lnTo>
                <a:lnTo>
                  <a:pt x="345226" y="412232"/>
                </a:lnTo>
                <a:lnTo>
                  <a:pt x="0" y="412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775026" y="1103160"/>
            <a:ext cx="2075857" cy="3113786"/>
            <a:chOff x="0" y="0"/>
            <a:chExt cx="2767810" cy="4151715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2767810" cy="4151715"/>
              <a:chOff x="0" y="0"/>
              <a:chExt cx="6350000" cy="9525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9525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9525000">
                    <a:moveTo>
                      <a:pt x="0" y="9042400"/>
                    </a:moveTo>
                    <a:lnTo>
                      <a:pt x="0" y="482600"/>
                    </a:lnTo>
                    <a:cubicBezTo>
                      <a:pt x="0" y="215900"/>
                      <a:pt x="215900" y="0"/>
                      <a:pt x="482600" y="0"/>
                    </a:cubicBezTo>
                    <a:lnTo>
                      <a:pt x="5867400" y="0"/>
                    </a:lnTo>
                    <a:cubicBezTo>
                      <a:pt x="6134100" y="0"/>
                      <a:pt x="6350000" y="217170"/>
                      <a:pt x="6350000" y="482600"/>
                    </a:cubicBezTo>
                    <a:lnTo>
                      <a:pt x="6350000" y="9042400"/>
                    </a:lnTo>
                    <a:cubicBezTo>
                      <a:pt x="6350000" y="9309100"/>
                      <a:pt x="6134100" y="9525000"/>
                      <a:pt x="5867400" y="9525000"/>
                    </a:cubicBezTo>
                    <a:lnTo>
                      <a:pt x="482600" y="9525000"/>
                    </a:lnTo>
                    <a:cubicBezTo>
                      <a:pt x="217170" y="9525000"/>
                      <a:pt x="0" y="9309100"/>
                      <a:pt x="0" y="904240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22545" y="1689510"/>
              <a:ext cx="2322721" cy="59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7"/>
                </a:lnSpc>
              </a:pPr>
              <a:r>
                <a:rPr lang="en-US" sz="1311">
                  <a:solidFill>
                    <a:srgbClr val="000000"/>
                  </a:solidFill>
                  <a:latin typeface="Libre Baskerville"/>
                </a:rPr>
                <a:t>Insérez une photo de l'élevage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43880" y="368218"/>
            <a:ext cx="558029" cy="611539"/>
          </a:xfrm>
          <a:custGeom>
            <a:avLst/>
            <a:gdLst/>
            <a:ahLst/>
            <a:cxnLst/>
            <a:rect l="l" t="t" r="r" b="b"/>
            <a:pathLst>
              <a:path w="558029" h="611539">
                <a:moveTo>
                  <a:pt x="0" y="0"/>
                </a:moveTo>
                <a:lnTo>
                  <a:pt x="558029" y="0"/>
                </a:lnTo>
                <a:lnTo>
                  <a:pt x="558029" y="611538"/>
                </a:lnTo>
                <a:lnTo>
                  <a:pt x="0" y="611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 flipH="1">
            <a:off x="6639027" y="368218"/>
            <a:ext cx="558029" cy="611539"/>
          </a:xfrm>
          <a:custGeom>
            <a:avLst/>
            <a:gdLst/>
            <a:ahLst/>
            <a:cxnLst/>
            <a:rect l="l" t="t" r="r" b="b"/>
            <a:pathLst>
              <a:path w="558029" h="611539">
                <a:moveTo>
                  <a:pt x="558029" y="0"/>
                </a:moveTo>
                <a:lnTo>
                  <a:pt x="0" y="0"/>
                </a:lnTo>
                <a:lnTo>
                  <a:pt x="0" y="611538"/>
                </a:lnTo>
                <a:lnTo>
                  <a:pt x="558029" y="611538"/>
                </a:lnTo>
                <a:lnTo>
                  <a:pt x="5580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679425" y="9254401"/>
            <a:ext cx="715212" cy="783794"/>
          </a:xfrm>
          <a:custGeom>
            <a:avLst/>
            <a:gdLst/>
            <a:ahLst/>
            <a:cxnLst/>
            <a:rect l="l" t="t" r="r" b="b"/>
            <a:pathLst>
              <a:path w="715212" h="783794">
                <a:moveTo>
                  <a:pt x="0" y="0"/>
                </a:moveTo>
                <a:lnTo>
                  <a:pt x="715212" y="0"/>
                </a:lnTo>
                <a:lnTo>
                  <a:pt x="715212" y="783794"/>
                </a:lnTo>
                <a:lnTo>
                  <a:pt x="0" y="783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3354866" y="2263631"/>
            <a:ext cx="3932633" cy="4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</a:pPr>
            <a:r>
              <a:rPr lang="en-US" sz="1311">
                <a:solidFill>
                  <a:srgbClr val="000000"/>
                </a:solidFill>
                <a:latin typeface="Libre Baskerville"/>
              </a:rPr>
              <a:t>[Présentation de la ferme, des animaux, des points de vente,...]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4903" y="501989"/>
            <a:ext cx="5195768" cy="31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  <a:spcBef>
                <a:spcPct val="0"/>
              </a:spcBef>
            </a:pPr>
            <a:r>
              <a:rPr lang="en-US" sz="1898">
                <a:solidFill>
                  <a:srgbClr val="000000"/>
                </a:solidFill>
                <a:latin typeface="Libre Baskerville"/>
              </a:rPr>
              <a:t>Les poulets de l'élevage [nom de l'élevage]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55224" y="4458692"/>
            <a:ext cx="2915126" cy="19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Libre Baskerville Bold"/>
              </a:rPr>
              <a:t>L'élevage de poulet de chair en France 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3880" y="7348052"/>
            <a:ext cx="6008934" cy="149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1"/>
              </a:lnSpc>
              <a:spcBef>
                <a:spcPct val="0"/>
              </a:spcBef>
            </a:pPr>
            <a:r>
              <a:rPr lang="en-US" sz="898" u="sng">
                <a:solidFill>
                  <a:srgbClr val="000000"/>
                </a:solidFill>
                <a:latin typeface="Libre Baskerville"/>
              </a:rPr>
              <a:t>En savoir plus</a:t>
            </a:r>
            <a:r>
              <a:rPr lang="en-US" sz="898">
                <a:solidFill>
                  <a:srgbClr val="000000"/>
                </a:solidFill>
                <a:latin typeface="Libre Baskerville"/>
              </a:rPr>
              <a:t> : *</a:t>
            </a:r>
            <a:r>
              <a:rPr lang="en-US" sz="898" u="sng">
                <a:solidFill>
                  <a:srgbClr val="000000"/>
                </a:solidFill>
                <a:latin typeface="Libre Baskerville"/>
                <a:hlinkClick r:id="rId8" tooltip="https://agriculture.gouv.fr/le-bien-etre-et-la-protection-des-volailles-de-chair"/>
              </a:rPr>
              <a:t>agriculture.gouv.fr/le-bien-etre-et-la-protection-des-volailles-de-chair</a:t>
            </a:r>
          </a:p>
        </p:txBody>
      </p:sp>
      <p:sp>
        <p:nvSpPr>
          <p:cNvPr id="23" name="Freeform 23"/>
          <p:cNvSpPr/>
          <p:nvPr/>
        </p:nvSpPr>
        <p:spPr>
          <a:xfrm>
            <a:off x="0" y="7889384"/>
            <a:ext cx="1999669" cy="1469757"/>
          </a:xfrm>
          <a:custGeom>
            <a:avLst/>
            <a:gdLst/>
            <a:ahLst/>
            <a:cxnLst/>
            <a:rect l="l" t="t" r="r" b="b"/>
            <a:pathLst>
              <a:path w="1999669" h="1469757">
                <a:moveTo>
                  <a:pt x="0" y="0"/>
                </a:moveTo>
                <a:lnTo>
                  <a:pt x="1999669" y="0"/>
                </a:lnTo>
                <a:lnTo>
                  <a:pt x="1999669" y="1469757"/>
                </a:lnTo>
                <a:lnTo>
                  <a:pt x="0" y="1469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199758" y="8089938"/>
            <a:ext cx="1686743" cy="90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"/>
              </a:lnSpc>
              <a:spcBef>
                <a:spcPct val="0"/>
              </a:spcBef>
            </a:pPr>
            <a:r>
              <a:rPr lang="en-US" sz="898">
                <a:solidFill>
                  <a:srgbClr val="000000"/>
                </a:solidFill>
                <a:latin typeface="Libre Baskerville"/>
              </a:rPr>
              <a:t>Un poulet est une poule (femelle) ou un coq (mâle) qui n'a pas encore atteint sa maturité sexuelle. Le terme désigne donc à la fois les mâles et les femelles !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2364725" y="9156496"/>
            <a:ext cx="715212" cy="783794"/>
          </a:xfrm>
          <a:custGeom>
            <a:avLst/>
            <a:gdLst/>
            <a:ahLst/>
            <a:cxnLst/>
            <a:rect l="l" t="t" r="r" b="b"/>
            <a:pathLst>
              <a:path w="715212" h="783794">
                <a:moveTo>
                  <a:pt x="715212" y="0"/>
                </a:moveTo>
                <a:lnTo>
                  <a:pt x="0" y="0"/>
                </a:lnTo>
                <a:lnTo>
                  <a:pt x="0" y="783794"/>
                </a:lnTo>
                <a:lnTo>
                  <a:pt x="715212" y="783794"/>
                </a:lnTo>
                <a:lnTo>
                  <a:pt x="7152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6" name="Group 26"/>
          <p:cNvGrpSpPr/>
          <p:nvPr/>
        </p:nvGrpSpPr>
        <p:grpSpPr>
          <a:xfrm>
            <a:off x="1773798" y="9702041"/>
            <a:ext cx="2154171" cy="1583316"/>
            <a:chOff x="0" y="0"/>
            <a:chExt cx="2872229" cy="2111088"/>
          </a:xfrm>
        </p:grpSpPr>
        <p:sp>
          <p:nvSpPr>
            <p:cNvPr id="27" name="Freeform 27"/>
            <p:cNvSpPr/>
            <p:nvPr/>
          </p:nvSpPr>
          <p:spPr>
            <a:xfrm flipH="1" flipV="1">
              <a:off x="0" y="0"/>
              <a:ext cx="2872229" cy="2111088"/>
            </a:xfrm>
            <a:custGeom>
              <a:avLst/>
              <a:gdLst/>
              <a:ahLst/>
              <a:cxnLst/>
              <a:rect l="l" t="t" r="r" b="b"/>
              <a:pathLst>
                <a:path w="2872229" h="2111088">
                  <a:moveTo>
                    <a:pt x="2872229" y="2111088"/>
                  </a:moveTo>
                  <a:lnTo>
                    <a:pt x="0" y="2111088"/>
                  </a:lnTo>
                  <a:lnTo>
                    <a:pt x="0" y="0"/>
                  </a:lnTo>
                  <a:lnTo>
                    <a:pt x="2872229" y="0"/>
                  </a:lnTo>
                  <a:lnTo>
                    <a:pt x="2872229" y="2111088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11217" y="555790"/>
              <a:ext cx="2449794" cy="754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9"/>
                </a:lnSpc>
                <a:spcBef>
                  <a:spcPct val="0"/>
                </a:spcBef>
              </a:pPr>
              <a:r>
                <a:rPr lang="en-US" sz="1098">
                  <a:solidFill>
                    <a:srgbClr val="000000"/>
                  </a:solidFill>
                  <a:latin typeface="Libre Baskerville"/>
                </a:rPr>
                <a:t>Nous provenons de races qui produisent de la viande 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flipH="1">
            <a:off x="2255224" y="7842863"/>
            <a:ext cx="1999669" cy="1469757"/>
          </a:xfrm>
          <a:custGeom>
            <a:avLst/>
            <a:gdLst/>
            <a:ahLst/>
            <a:cxnLst/>
            <a:rect l="l" t="t" r="r" b="b"/>
            <a:pathLst>
              <a:path w="1999669" h="1469757">
                <a:moveTo>
                  <a:pt x="1999669" y="0"/>
                </a:moveTo>
                <a:lnTo>
                  <a:pt x="0" y="0"/>
                </a:lnTo>
                <a:lnTo>
                  <a:pt x="0" y="1469757"/>
                </a:lnTo>
                <a:lnTo>
                  <a:pt x="1999669" y="1469757"/>
                </a:lnTo>
                <a:lnTo>
                  <a:pt x="199966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TextBox 30"/>
          <p:cNvSpPr txBox="1"/>
          <p:nvPr/>
        </p:nvSpPr>
        <p:spPr>
          <a:xfrm>
            <a:off x="2364725" y="8034568"/>
            <a:ext cx="1643698" cy="85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2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Libre Baskerville"/>
              </a:rPr>
              <a:t>Les poulets sont des volailles de chair, comme la dinde, le canard, la pintade, la caille et le pigeon. </a:t>
            </a:r>
          </a:p>
        </p:txBody>
      </p:sp>
      <p:sp>
        <p:nvSpPr>
          <p:cNvPr id="31" name="Freeform 31"/>
          <p:cNvSpPr/>
          <p:nvPr/>
        </p:nvSpPr>
        <p:spPr>
          <a:xfrm rot="2547386" flipV="1">
            <a:off x="3880153" y="9185238"/>
            <a:ext cx="2785179" cy="2047107"/>
          </a:xfrm>
          <a:custGeom>
            <a:avLst/>
            <a:gdLst/>
            <a:ahLst/>
            <a:cxnLst/>
            <a:rect l="l" t="t" r="r" b="b"/>
            <a:pathLst>
              <a:path w="2785179" h="2047107">
                <a:moveTo>
                  <a:pt x="0" y="2047107"/>
                </a:moveTo>
                <a:lnTo>
                  <a:pt x="2785180" y="2047107"/>
                </a:lnTo>
                <a:lnTo>
                  <a:pt x="2785180" y="0"/>
                </a:lnTo>
                <a:lnTo>
                  <a:pt x="0" y="0"/>
                </a:lnTo>
                <a:lnTo>
                  <a:pt x="0" y="204710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2" name="Group 32"/>
          <p:cNvGrpSpPr/>
          <p:nvPr/>
        </p:nvGrpSpPr>
        <p:grpSpPr>
          <a:xfrm>
            <a:off x="5816856" y="10134954"/>
            <a:ext cx="1708913" cy="479023"/>
            <a:chOff x="0" y="0"/>
            <a:chExt cx="2278551" cy="63869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51409" cy="638698"/>
            </a:xfrm>
            <a:custGeom>
              <a:avLst/>
              <a:gdLst/>
              <a:ahLst/>
              <a:cxnLst/>
              <a:rect l="l" t="t" r="r" b="b"/>
              <a:pathLst>
                <a:path w="751409" h="638698">
                  <a:moveTo>
                    <a:pt x="0" y="0"/>
                  </a:moveTo>
                  <a:lnTo>
                    <a:pt x="751409" y="0"/>
                  </a:lnTo>
                  <a:lnTo>
                    <a:pt x="751409" y="638698"/>
                  </a:lnTo>
                  <a:lnTo>
                    <a:pt x="0" y="638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928942" y="24692"/>
              <a:ext cx="575283" cy="589315"/>
            </a:xfrm>
            <a:custGeom>
              <a:avLst/>
              <a:gdLst/>
              <a:ahLst/>
              <a:cxnLst/>
              <a:rect l="l" t="t" r="r" b="b"/>
              <a:pathLst>
                <a:path w="575283" h="589315">
                  <a:moveTo>
                    <a:pt x="0" y="0"/>
                  </a:moveTo>
                  <a:lnTo>
                    <a:pt x="575284" y="0"/>
                  </a:lnTo>
                  <a:lnTo>
                    <a:pt x="575284" y="589314"/>
                  </a:lnTo>
                  <a:lnTo>
                    <a:pt x="0" y="589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687002" y="24692"/>
              <a:ext cx="591549" cy="579718"/>
            </a:xfrm>
            <a:custGeom>
              <a:avLst/>
              <a:gdLst/>
              <a:ahLst/>
              <a:cxnLst/>
              <a:rect l="l" t="t" r="r" b="b"/>
              <a:pathLst>
                <a:path w="591549" h="579718">
                  <a:moveTo>
                    <a:pt x="0" y="0"/>
                  </a:moveTo>
                  <a:lnTo>
                    <a:pt x="591549" y="0"/>
                  </a:lnTo>
                  <a:lnTo>
                    <a:pt x="591549" y="579718"/>
                  </a:lnTo>
                  <a:lnTo>
                    <a:pt x="0" y="579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67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173158" y="9626945"/>
            <a:ext cx="1643698" cy="954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"/>
              </a:lnSpc>
              <a:spcBef>
                <a:spcPct val="0"/>
              </a:spcBef>
            </a:pPr>
            <a:r>
              <a:rPr lang="en-US" sz="1099">
                <a:solidFill>
                  <a:srgbClr val="000000"/>
                </a:solidFill>
                <a:latin typeface="Libre Baskerville"/>
              </a:rPr>
              <a:t>Il existe une multitude de races de poulets de chair comme la Cobb, la cou nu rouge, la sussex,,...</a:t>
            </a:r>
          </a:p>
        </p:txBody>
      </p:sp>
      <p:sp>
        <p:nvSpPr>
          <p:cNvPr id="37" name="Freeform 37"/>
          <p:cNvSpPr/>
          <p:nvPr/>
        </p:nvSpPr>
        <p:spPr>
          <a:xfrm>
            <a:off x="5352980" y="7819454"/>
            <a:ext cx="1999669" cy="1469757"/>
          </a:xfrm>
          <a:custGeom>
            <a:avLst/>
            <a:gdLst/>
            <a:ahLst/>
            <a:cxnLst/>
            <a:rect l="l" t="t" r="r" b="b"/>
            <a:pathLst>
              <a:path w="1999669" h="1469757">
                <a:moveTo>
                  <a:pt x="0" y="0"/>
                </a:moveTo>
                <a:lnTo>
                  <a:pt x="1999669" y="0"/>
                </a:lnTo>
                <a:lnTo>
                  <a:pt x="1999669" y="1469757"/>
                </a:lnTo>
                <a:lnTo>
                  <a:pt x="0" y="1469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TextBox 38"/>
          <p:cNvSpPr txBox="1"/>
          <p:nvPr/>
        </p:nvSpPr>
        <p:spPr>
          <a:xfrm>
            <a:off x="5553358" y="8080413"/>
            <a:ext cx="1643698" cy="76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"/>
              </a:lnSpc>
              <a:spcBef>
                <a:spcPct val="0"/>
              </a:spcBef>
            </a:pPr>
            <a:r>
              <a:rPr lang="en-US" sz="1099">
                <a:solidFill>
                  <a:srgbClr val="000000"/>
                </a:solidFill>
                <a:latin typeface="Libre Baskerville"/>
              </a:rPr>
              <a:t>La France est le premier pays producteur de poulets plein air en Europe !</a:t>
            </a:r>
          </a:p>
        </p:txBody>
      </p:sp>
      <p:sp>
        <p:nvSpPr>
          <p:cNvPr id="39" name="Freeform 39"/>
          <p:cNvSpPr/>
          <p:nvPr/>
        </p:nvSpPr>
        <p:spPr>
          <a:xfrm flipH="1">
            <a:off x="6313706" y="9254401"/>
            <a:ext cx="715212" cy="783794"/>
          </a:xfrm>
          <a:custGeom>
            <a:avLst/>
            <a:gdLst/>
            <a:ahLst/>
            <a:cxnLst/>
            <a:rect l="l" t="t" r="r" b="b"/>
            <a:pathLst>
              <a:path w="715212" h="783794">
                <a:moveTo>
                  <a:pt x="715212" y="0"/>
                </a:moveTo>
                <a:lnTo>
                  <a:pt x="0" y="0"/>
                </a:lnTo>
                <a:lnTo>
                  <a:pt x="0" y="783794"/>
                </a:lnTo>
                <a:lnTo>
                  <a:pt x="715212" y="783794"/>
                </a:lnTo>
                <a:lnTo>
                  <a:pt x="7152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0" name="Group 40"/>
          <p:cNvGrpSpPr/>
          <p:nvPr/>
        </p:nvGrpSpPr>
        <p:grpSpPr>
          <a:xfrm>
            <a:off x="-125075" y="10262286"/>
            <a:ext cx="1842103" cy="462825"/>
            <a:chOff x="0" y="0"/>
            <a:chExt cx="2456138" cy="617100"/>
          </a:xfrm>
        </p:grpSpPr>
        <p:sp>
          <p:nvSpPr>
            <p:cNvPr id="41" name="Freeform 41"/>
            <p:cNvSpPr/>
            <p:nvPr/>
          </p:nvSpPr>
          <p:spPr>
            <a:xfrm>
              <a:off x="1329561" y="0"/>
              <a:ext cx="647658" cy="617100"/>
            </a:xfrm>
            <a:custGeom>
              <a:avLst/>
              <a:gdLst/>
              <a:ahLst/>
              <a:cxnLst/>
              <a:rect l="l" t="t" r="r" b="b"/>
              <a:pathLst>
                <a:path w="647658" h="617100">
                  <a:moveTo>
                    <a:pt x="0" y="0"/>
                  </a:moveTo>
                  <a:lnTo>
                    <a:pt x="647657" y="0"/>
                  </a:lnTo>
                  <a:lnTo>
                    <a:pt x="647657" y="617100"/>
                  </a:lnTo>
                  <a:lnTo>
                    <a:pt x="0" y="61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949593" y="194487"/>
              <a:ext cx="506545" cy="307318"/>
            </a:xfrm>
            <a:custGeom>
              <a:avLst/>
              <a:gdLst/>
              <a:ahLst/>
              <a:cxnLst/>
              <a:rect l="l" t="t" r="r" b="b"/>
              <a:pathLst>
                <a:path w="506545" h="307318">
                  <a:moveTo>
                    <a:pt x="0" y="0"/>
                  </a:moveTo>
                  <a:lnTo>
                    <a:pt x="506545" y="0"/>
                  </a:lnTo>
                  <a:lnTo>
                    <a:pt x="506545" y="307318"/>
                  </a:lnTo>
                  <a:lnTo>
                    <a:pt x="0" y="30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43206" r="-4019" b="-4974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119610"/>
              <a:ext cx="1350326" cy="457072"/>
            </a:xfrm>
            <a:custGeom>
              <a:avLst/>
              <a:gdLst/>
              <a:ahLst/>
              <a:cxnLst/>
              <a:rect l="l" t="t" r="r" b="b"/>
              <a:pathLst>
                <a:path w="1350326" h="457072">
                  <a:moveTo>
                    <a:pt x="0" y="0"/>
                  </a:moveTo>
                  <a:lnTo>
                    <a:pt x="1350326" y="0"/>
                  </a:lnTo>
                  <a:lnTo>
                    <a:pt x="1350326" y="457072"/>
                  </a:lnTo>
                  <a:lnTo>
                    <a:pt x="0" y="45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66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Personnalisé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Libre Baskerville Bold</vt:lpstr>
      <vt:lpstr>Libre Baskerville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fiches synthèses</dc:title>
  <cp:lastModifiedBy>Lise Pinaqui</cp:lastModifiedBy>
  <cp:revision>1</cp:revision>
  <dcterms:created xsi:type="dcterms:W3CDTF">2006-08-16T00:00:00Z</dcterms:created>
  <dcterms:modified xsi:type="dcterms:W3CDTF">2023-12-22T12:36:26Z</dcterms:modified>
  <dc:identifier>DAFrIV9Nn04</dc:identifier>
</cp:coreProperties>
</file>