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Libre Baskerville" panose="02000000000000000000" pitchFamily="2" charset="0"/>
      <p:regular r:id="rId7"/>
      <p:bold r:id="rId8"/>
      <p:italic r:id="rId9"/>
    </p:embeddedFont>
    <p:embeddedFont>
      <p:font typeface="Libre Baskerville Bold" panose="02000000000000000000"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2635"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5" Type="http://schemas.microsoft.com/office/2016/11/relationships/changesInfo" Target="changesInfos/changesInfo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 Pinaqui" userId="3b2c6803-1ed7-4ecd-923b-375509969e9d" providerId="ADAL" clId="{7E365B0E-25BC-40C3-8F3F-56442F080E3C}"/>
    <pc:docChg chg="delSld">
      <pc:chgData name="Lise Pinaqui" userId="3b2c6803-1ed7-4ecd-923b-375509969e9d" providerId="ADAL" clId="{7E365B0E-25BC-40C3-8F3F-56442F080E3C}" dt="2023-12-22T12:35:27.278" v="3" actId="47"/>
      <pc:docMkLst>
        <pc:docMk/>
      </pc:docMkLst>
      <pc:sldChg chg="del">
        <pc:chgData name="Lise Pinaqui" userId="3b2c6803-1ed7-4ecd-923b-375509969e9d" providerId="ADAL" clId="{7E365B0E-25BC-40C3-8F3F-56442F080E3C}" dt="2023-12-22T12:35:23.590" v="0" actId="47"/>
        <pc:sldMkLst>
          <pc:docMk/>
          <pc:sldMk cId="0" sldId="257"/>
        </pc:sldMkLst>
      </pc:sldChg>
      <pc:sldChg chg="del">
        <pc:chgData name="Lise Pinaqui" userId="3b2c6803-1ed7-4ecd-923b-375509969e9d" providerId="ADAL" clId="{7E365B0E-25BC-40C3-8F3F-56442F080E3C}" dt="2023-12-22T12:35:25.150" v="1" actId="47"/>
        <pc:sldMkLst>
          <pc:docMk/>
          <pc:sldMk cId="0" sldId="258"/>
        </pc:sldMkLst>
      </pc:sldChg>
      <pc:sldChg chg="del">
        <pc:chgData name="Lise Pinaqui" userId="3b2c6803-1ed7-4ecd-923b-375509969e9d" providerId="ADAL" clId="{7E365B0E-25BC-40C3-8F3F-56442F080E3C}" dt="2023-12-22T12:35:26.095" v="2" actId="47"/>
        <pc:sldMkLst>
          <pc:docMk/>
          <pc:sldMk cId="0" sldId="259"/>
        </pc:sldMkLst>
      </pc:sldChg>
      <pc:sldChg chg="del">
        <pc:chgData name="Lise Pinaqui" userId="3b2c6803-1ed7-4ecd-923b-375509969e9d" providerId="ADAL" clId="{7E365B0E-25BC-40C3-8F3F-56442F080E3C}" dt="2023-12-22T12:35:27.278" v="3" actId="47"/>
        <pc:sldMkLst>
          <pc:docMk/>
          <pc:sldMk cId="0"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9758" y="4397921"/>
            <a:ext cx="7171791" cy="3358642"/>
            <a:chOff x="0" y="0"/>
            <a:chExt cx="2569239" cy="1203208"/>
          </a:xfrm>
        </p:grpSpPr>
        <p:sp>
          <p:nvSpPr>
            <p:cNvPr id="3" name="Freeform 3"/>
            <p:cNvSpPr/>
            <p:nvPr/>
          </p:nvSpPr>
          <p:spPr>
            <a:xfrm>
              <a:off x="0" y="0"/>
              <a:ext cx="2569239" cy="1203208"/>
            </a:xfrm>
            <a:custGeom>
              <a:avLst/>
              <a:gdLst/>
              <a:ahLst/>
              <a:cxnLst/>
              <a:rect l="l" t="t" r="r" b="b"/>
              <a:pathLst>
                <a:path w="2569239" h="1203208">
                  <a:moveTo>
                    <a:pt x="39941" y="0"/>
                  </a:moveTo>
                  <a:lnTo>
                    <a:pt x="2529298" y="0"/>
                  </a:lnTo>
                  <a:cubicBezTo>
                    <a:pt x="2539891" y="0"/>
                    <a:pt x="2550050" y="4208"/>
                    <a:pt x="2557541" y="11699"/>
                  </a:cubicBezTo>
                  <a:cubicBezTo>
                    <a:pt x="2565031" y="19189"/>
                    <a:pt x="2569239" y="29348"/>
                    <a:pt x="2569239" y="39941"/>
                  </a:cubicBezTo>
                  <a:lnTo>
                    <a:pt x="2569239" y="1163266"/>
                  </a:lnTo>
                  <a:cubicBezTo>
                    <a:pt x="2569239" y="1185326"/>
                    <a:pt x="2551357" y="1203208"/>
                    <a:pt x="2529298" y="1203208"/>
                  </a:cubicBezTo>
                  <a:lnTo>
                    <a:pt x="39941" y="1203208"/>
                  </a:lnTo>
                  <a:cubicBezTo>
                    <a:pt x="29348" y="1203208"/>
                    <a:pt x="19189" y="1199000"/>
                    <a:pt x="11699" y="1191509"/>
                  </a:cubicBezTo>
                  <a:cubicBezTo>
                    <a:pt x="4208" y="1184019"/>
                    <a:pt x="0" y="1173860"/>
                    <a:pt x="0" y="1163266"/>
                  </a:cubicBezTo>
                  <a:lnTo>
                    <a:pt x="0" y="39941"/>
                  </a:lnTo>
                  <a:cubicBezTo>
                    <a:pt x="0" y="29348"/>
                    <a:pt x="4208" y="19189"/>
                    <a:pt x="11699" y="11699"/>
                  </a:cubicBezTo>
                  <a:cubicBezTo>
                    <a:pt x="19189" y="4208"/>
                    <a:pt x="29348" y="0"/>
                    <a:pt x="39941" y="0"/>
                  </a:cubicBezTo>
                  <a:close/>
                </a:path>
              </a:pathLst>
            </a:custGeom>
            <a:solidFill>
              <a:srgbClr val="D7E678"/>
            </a:solidFill>
          </p:spPr>
          <p:txBody>
            <a:bodyPr/>
            <a:lstStyle/>
            <a:p>
              <a:endParaRPr lang="fr-FR"/>
            </a:p>
          </p:txBody>
        </p:sp>
        <p:sp>
          <p:nvSpPr>
            <p:cNvPr id="4" name="TextBox 4"/>
            <p:cNvSpPr txBox="1"/>
            <p:nvPr/>
          </p:nvSpPr>
          <p:spPr>
            <a:xfrm>
              <a:off x="0" y="-28575"/>
              <a:ext cx="2569239" cy="1231783"/>
            </a:xfrm>
            <a:prstGeom prst="rect">
              <a:avLst/>
            </a:prstGeom>
          </p:spPr>
          <p:txBody>
            <a:bodyPr lIns="50800" tIns="50800" rIns="50800" bIns="50800" rtlCol="0" anchor="ctr"/>
            <a:lstStyle/>
            <a:p>
              <a:pPr algn="r">
                <a:lnSpc>
                  <a:spcPts val="1529"/>
                </a:lnSpc>
              </a:pPr>
              <a:endParaRPr/>
            </a:p>
          </p:txBody>
        </p:sp>
      </p:grpSp>
      <p:graphicFrame>
        <p:nvGraphicFramePr>
          <p:cNvPr id="5" name="Table 5"/>
          <p:cNvGraphicFramePr>
            <a:graphicFrameLocks noGrp="1"/>
          </p:cNvGraphicFramePr>
          <p:nvPr/>
        </p:nvGraphicFramePr>
        <p:xfrm>
          <a:off x="263140" y="4728677"/>
          <a:ext cx="7045026" cy="2775843"/>
        </p:xfrm>
        <a:graphic>
          <a:graphicData uri="http://schemas.openxmlformats.org/drawingml/2006/table">
            <a:tbl>
              <a:tblPr/>
              <a:tblGrid>
                <a:gridCol w="1331249">
                  <a:extLst>
                    <a:ext uri="{9D8B030D-6E8A-4147-A177-3AD203B41FA5}">
                      <a16:colId xmlns:a16="http://schemas.microsoft.com/office/drawing/2014/main" val="20000"/>
                    </a:ext>
                  </a:extLst>
                </a:gridCol>
                <a:gridCol w="1775642">
                  <a:extLst>
                    <a:ext uri="{9D8B030D-6E8A-4147-A177-3AD203B41FA5}">
                      <a16:colId xmlns:a16="http://schemas.microsoft.com/office/drawing/2014/main" val="20001"/>
                    </a:ext>
                  </a:extLst>
                </a:gridCol>
                <a:gridCol w="1238968">
                  <a:extLst>
                    <a:ext uri="{9D8B030D-6E8A-4147-A177-3AD203B41FA5}">
                      <a16:colId xmlns:a16="http://schemas.microsoft.com/office/drawing/2014/main" val="20002"/>
                    </a:ext>
                  </a:extLst>
                </a:gridCol>
                <a:gridCol w="1658628">
                  <a:extLst>
                    <a:ext uri="{9D8B030D-6E8A-4147-A177-3AD203B41FA5}">
                      <a16:colId xmlns:a16="http://schemas.microsoft.com/office/drawing/2014/main" val="20003"/>
                    </a:ext>
                  </a:extLst>
                </a:gridCol>
                <a:gridCol w="1040539">
                  <a:extLst>
                    <a:ext uri="{9D8B030D-6E8A-4147-A177-3AD203B41FA5}">
                      <a16:colId xmlns:a16="http://schemas.microsoft.com/office/drawing/2014/main" val="20004"/>
                    </a:ext>
                  </a:extLst>
                </a:gridCol>
              </a:tblGrid>
              <a:tr h="549892">
                <a:tc rowSpan="2">
                  <a:txBody>
                    <a:bodyPr/>
                    <a:lstStyle/>
                    <a:p>
                      <a:pPr algn="ctr">
                        <a:lnSpc>
                          <a:spcPts val="1400"/>
                        </a:lnSpc>
                        <a:defRPr/>
                      </a:pPr>
                      <a:r>
                        <a:rPr lang="en-US" sz="1000">
                          <a:solidFill>
                            <a:srgbClr val="000000"/>
                          </a:solidFill>
                          <a:latin typeface="Libre Baskerville Bold"/>
                        </a:rPr>
                        <a:t>Modes d'élevage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algn="ctr">
                        <a:lnSpc>
                          <a:spcPts val="1400"/>
                        </a:lnSpc>
                        <a:defRPr/>
                      </a:pPr>
                      <a:r>
                        <a:rPr lang="en-US" sz="1000">
                          <a:solidFill>
                            <a:srgbClr val="000000"/>
                          </a:solidFill>
                          <a:latin typeface="Libre Baskerville Bold"/>
                        </a:rPr>
                        <a:t>Cages aménagées</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algn="ctr">
                        <a:lnSpc>
                          <a:spcPts val="1400"/>
                        </a:lnSpc>
                        <a:defRPr/>
                      </a:pPr>
                      <a:r>
                        <a:rPr lang="en-US" sz="1000">
                          <a:solidFill>
                            <a:srgbClr val="000000"/>
                          </a:solidFill>
                          <a:latin typeface="Libre Baskerville Bold"/>
                        </a:rPr>
                        <a:t>Au sol</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algn="ctr">
                        <a:lnSpc>
                          <a:spcPts val="1400"/>
                        </a:lnSpc>
                        <a:defRPr/>
                      </a:pPr>
                      <a:r>
                        <a:rPr lang="en-US" sz="1000">
                          <a:solidFill>
                            <a:srgbClr val="000000"/>
                          </a:solidFill>
                          <a:latin typeface="Libre Baskerville Bold"/>
                        </a:rPr>
                        <a:t>Plein air  ou Label Rouge</a:t>
                      </a:r>
                      <a:endParaRPr lang="en-US" sz="1100"/>
                    </a:p>
                    <a:p>
                      <a:pPr algn="ctr">
                        <a:lnSpc>
                          <a:spcPts val="1400"/>
                        </a:lnSpc>
                      </a:pPr>
                      <a:endParaRPr lang="en-US" sz="1100"/>
                    </a:p>
                    <a:p>
                      <a:pPr algn="ctr">
                        <a:lnSpc>
                          <a:spcPts val="1400"/>
                        </a:lnSpc>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2">
                  <a:txBody>
                    <a:bodyPr/>
                    <a:lstStyle/>
                    <a:p>
                      <a:pPr algn="ctr">
                        <a:lnSpc>
                          <a:spcPts val="1400"/>
                        </a:lnSpc>
                        <a:defRPr/>
                      </a:pPr>
                      <a:r>
                        <a:rPr lang="en-US" sz="1000">
                          <a:solidFill>
                            <a:srgbClr val="000000"/>
                          </a:solidFill>
                          <a:latin typeface="Libre Baskerville Bold"/>
                        </a:rPr>
                        <a:t>Agriculture biologique</a:t>
                      </a:r>
                      <a:endParaRPr lang="en-US" sz="1100"/>
                    </a:p>
                    <a:p>
                      <a:pPr algn="ctr">
                        <a:lnSpc>
                          <a:spcPts val="1400"/>
                        </a:lnSpc>
                      </a:pPr>
                      <a:endParaRPr lang="en-US" sz="1100"/>
                    </a:p>
                    <a:p>
                      <a:pPr algn="ctr">
                        <a:lnSpc>
                          <a:spcPts val="1400"/>
                        </a:lnSpc>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4352">
                <a:tc vMerge="1">
                  <a:txBody>
                    <a:bodyPr/>
                    <a:lstStyle/>
                    <a:p>
                      <a:pPr algn="ctr">
                        <a:lnSpc>
                          <a:spcPts val="1400"/>
                        </a:lnSpc>
                        <a:defRPr/>
                      </a:pPr>
                      <a:r>
                        <a:rPr lang="en-US" sz="1000">
                          <a:solidFill>
                            <a:srgbClr val="000000"/>
                          </a:solidFill>
                          <a:latin typeface="Libre Baskerville Bold"/>
                        </a:rPr>
                        <a:t>Modes d'élevage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pPr algn="ctr">
                        <a:lnSpc>
                          <a:spcPts val="1400"/>
                        </a:lnSpc>
                        <a:defRPr/>
                      </a:pPr>
                      <a:r>
                        <a:rPr lang="en-US" sz="1000">
                          <a:solidFill>
                            <a:srgbClr val="000000"/>
                          </a:solidFill>
                          <a:latin typeface="Libre Baskerville Bold"/>
                        </a:rPr>
                        <a:t>Cages aménagées</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pPr algn="ctr">
                        <a:lnSpc>
                          <a:spcPts val="1400"/>
                        </a:lnSpc>
                        <a:defRPr/>
                      </a:pPr>
                      <a:r>
                        <a:rPr lang="en-US" sz="1000">
                          <a:solidFill>
                            <a:srgbClr val="000000"/>
                          </a:solidFill>
                          <a:latin typeface="Libre Baskerville Bold"/>
                        </a:rPr>
                        <a:t>Au sol</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pPr algn="ctr">
                        <a:lnSpc>
                          <a:spcPts val="1400"/>
                        </a:lnSpc>
                        <a:defRPr/>
                      </a:pPr>
                      <a:r>
                        <a:rPr lang="en-US" sz="1000">
                          <a:solidFill>
                            <a:srgbClr val="000000"/>
                          </a:solidFill>
                          <a:latin typeface="Libre Baskerville Bold"/>
                        </a:rPr>
                        <a:t>Plein air  ou Label Rouge</a:t>
                      </a:r>
                      <a:endParaRPr lang="en-US" sz="1100"/>
                    </a:p>
                    <a:p>
                      <a:pPr algn="ctr">
                        <a:lnSpc>
                          <a:spcPts val="1400"/>
                        </a:lnSpc>
                      </a:pPr>
                      <a:endParaRPr lang="en-US" sz="1100"/>
                    </a:p>
                    <a:p>
                      <a:pPr algn="ctr">
                        <a:lnSpc>
                          <a:spcPts val="1400"/>
                        </a:lnSpc>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pPr algn="ctr">
                        <a:lnSpc>
                          <a:spcPts val="1400"/>
                        </a:lnSpc>
                        <a:defRPr/>
                      </a:pPr>
                      <a:r>
                        <a:rPr lang="en-US" sz="1000">
                          <a:solidFill>
                            <a:srgbClr val="000000"/>
                          </a:solidFill>
                          <a:latin typeface="Libre Baskerville Bold"/>
                        </a:rPr>
                        <a:t>Agriculture biologique</a:t>
                      </a:r>
                      <a:endParaRPr lang="en-US" sz="1100"/>
                    </a:p>
                    <a:p>
                      <a:pPr algn="ctr">
                        <a:lnSpc>
                          <a:spcPts val="1400"/>
                        </a:lnSpc>
                      </a:pPr>
                      <a:endParaRPr lang="en-US" sz="1100"/>
                    </a:p>
                    <a:p>
                      <a:pPr algn="ctr">
                        <a:lnSpc>
                          <a:spcPts val="1400"/>
                        </a:lnSpc>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45958">
                <a:tc>
                  <a:txBody>
                    <a:bodyPr/>
                    <a:lstStyle/>
                    <a:p>
                      <a:pPr algn="ctr">
                        <a:lnSpc>
                          <a:spcPts val="1400"/>
                        </a:lnSpc>
                        <a:defRPr/>
                      </a:pPr>
                      <a:r>
                        <a:rPr lang="en-US" sz="1000">
                          <a:solidFill>
                            <a:srgbClr val="000000"/>
                          </a:solidFill>
                          <a:latin typeface="Libre Baskerville Bold"/>
                        </a:rPr>
                        <a:t>Caractéristiques principales</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Libre Baskerville"/>
                        </a:rPr>
                        <a:t>En cages en groupe de 12 à 60 poules avec nid, perchoir, aire de picotage et grattage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Libre Baskerville"/>
                        </a:rPr>
                        <a:t>Dans des bâtiments fermés, déplacements libres</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Libre Baskerville"/>
                        </a:rPr>
                        <a:t>Bâtiment au sol ou volière + accès quotidien à l'extérieur</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Libre Baskerville"/>
                        </a:rPr>
                        <a:t>Plein air et autres exigences*</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5641">
                <a:tc>
                  <a:txBody>
                    <a:bodyPr/>
                    <a:lstStyle/>
                    <a:p>
                      <a:pPr algn="ctr">
                        <a:lnSpc>
                          <a:spcPts val="1400"/>
                        </a:lnSpc>
                        <a:defRPr/>
                      </a:pPr>
                      <a:r>
                        <a:rPr lang="en-US" sz="1000">
                          <a:solidFill>
                            <a:srgbClr val="000000"/>
                          </a:solidFill>
                          <a:latin typeface="Libre Baskerville Bold"/>
                        </a:rPr>
                        <a:t>Code sur l'oeuf</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Libre Baskerville"/>
                        </a:rPr>
                        <a:t>3</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Libre Baskerville"/>
                        </a:rPr>
                        <a:t>2</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Libre Baskerville"/>
                        </a:rPr>
                        <a:t>1</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Libre Baskerville"/>
                        </a:rPr>
                        <a:t>0</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Freeform 6"/>
          <p:cNvSpPr/>
          <p:nvPr/>
        </p:nvSpPr>
        <p:spPr>
          <a:xfrm flipH="1">
            <a:off x="170669" y="135357"/>
            <a:ext cx="346422" cy="476182"/>
          </a:xfrm>
          <a:custGeom>
            <a:avLst/>
            <a:gdLst/>
            <a:ahLst/>
            <a:cxnLst/>
            <a:rect l="l" t="t" r="r" b="b"/>
            <a:pathLst>
              <a:path w="346422" h="476182">
                <a:moveTo>
                  <a:pt x="346422" y="0"/>
                </a:moveTo>
                <a:lnTo>
                  <a:pt x="0" y="0"/>
                </a:lnTo>
                <a:lnTo>
                  <a:pt x="0" y="476182"/>
                </a:lnTo>
                <a:lnTo>
                  <a:pt x="346422" y="476182"/>
                </a:lnTo>
                <a:lnTo>
                  <a:pt x="346422" y="0"/>
                </a:lnTo>
                <a:close/>
              </a:path>
            </a:pathLst>
          </a:custGeom>
          <a:blipFill>
            <a:blip r:embed="rId2"/>
            <a:stretch>
              <a:fillRect/>
            </a:stretch>
          </a:blipFill>
        </p:spPr>
        <p:txBody>
          <a:bodyPr/>
          <a:lstStyle/>
          <a:p>
            <a:endParaRPr lang="fr-FR"/>
          </a:p>
        </p:txBody>
      </p:sp>
      <p:sp>
        <p:nvSpPr>
          <p:cNvPr id="7" name="Freeform 7"/>
          <p:cNvSpPr/>
          <p:nvPr/>
        </p:nvSpPr>
        <p:spPr>
          <a:xfrm>
            <a:off x="6970718" y="135357"/>
            <a:ext cx="346422" cy="476182"/>
          </a:xfrm>
          <a:custGeom>
            <a:avLst/>
            <a:gdLst/>
            <a:ahLst/>
            <a:cxnLst/>
            <a:rect l="l" t="t" r="r" b="b"/>
            <a:pathLst>
              <a:path w="346422" h="476182">
                <a:moveTo>
                  <a:pt x="0" y="0"/>
                </a:moveTo>
                <a:lnTo>
                  <a:pt x="346423" y="0"/>
                </a:lnTo>
                <a:lnTo>
                  <a:pt x="346423" y="476182"/>
                </a:lnTo>
                <a:lnTo>
                  <a:pt x="0" y="476182"/>
                </a:lnTo>
                <a:lnTo>
                  <a:pt x="0" y="0"/>
                </a:lnTo>
                <a:close/>
              </a:path>
            </a:pathLst>
          </a:custGeom>
          <a:blipFill>
            <a:blip r:embed="rId2"/>
            <a:stretch>
              <a:fillRect/>
            </a:stretch>
          </a:blipFill>
        </p:spPr>
        <p:txBody>
          <a:bodyPr/>
          <a:lstStyle/>
          <a:p>
            <a:endParaRPr lang="fr-FR"/>
          </a:p>
        </p:txBody>
      </p:sp>
      <p:sp>
        <p:nvSpPr>
          <p:cNvPr id="8" name="Freeform 8"/>
          <p:cNvSpPr/>
          <p:nvPr/>
        </p:nvSpPr>
        <p:spPr>
          <a:xfrm>
            <a:off x="1812955" y="4419956"/>
            <a:ext cx="265399" cy="298201"/>
          </a:xfrm>
          <a:custGeom>
            <a:avLst/>
            <a:gdLst/>
            <a:ahLst/>
            <a:cxnLst/>
            <a:rect l="l" t="t" r="r" b="b"/>
            <a:pathLst>
              <a:path w="265399" h="298201">
                <a:moveTo>
                  <a:pt x="0" y="0"/>
                </a:moveTo>
                <a:lnTo>
                  <a:pt x="265399" y="0"/>
                </a:lnTo>
                <a:lnTo>
                  <a:pt x="265399" y="298202"/>
                </a:lnTo>
                <a:lnTo>
                  <a:pt x="0" y="2982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9" name="Group 9"/>
          <p:cNvGrpSpPr/>
          <p:nvPr/>
        </p:nvGrpSpPr>
        <p:grpSpPr>
          <a:xfrm>
            <a:off x="2976271" y="7847468"/>
            <a:ext cx="883644" cy="1316028"/>
            <a:chOff x="0" y="0"/>
            <a:chExt cx="1178192" cy="1754703"/>
          </a:xfrm>
        </p:grpSpPr>
        <p:sp>
          <p:nvSpPr>
            <p:cNvPr id="10" name="Freeform 10"/>
            <p:cNvSpPr/>
            <p:nvPr/>
          </p:nvSpPr>
          <p:spPr>
            <a:xfrm>
              <a:off x="0" y="123988"/>
              <a:ext cx="1178192" cy="1630716"/>
            </a:xfrm>
            <a:custGeom>
              <a:avLst/>
              <a:gdLst/>
              <a:ahLst/>
              <a:cxnLst/>
              <a:rect l="l" t="t" r="r" b="b"/>
              <a:pathLst>
                <a:path w="1178192" h="1630716">
                  <a:moveTo>
                    <a:pt x="0" y="0"/>
                  </a:moveTo>
                  <a:lnTo>
                    <a:pt x="1178192" y="0"/>
                  </a:lnTo>
                  <a:lnTo>
                    <a:pt x="1178192" y="1630715"/>
                  </a:lnTo>
                  <a:lnTo>
                    <a:pt x="0" y="16307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1" name="TextBox 11"/>
            <p:cNvSpPr txBox="1"/>
            <p:nvPr/>
          </p:nvSpPr>
          <p:spPr>
            <a:xfrm>
              <a:off x="78240" y="467495"/>
              <a:ext cx="1021711" cy="1005637"/>
            </a:xfrm>
            <a:prstGeom prst="rect">
              <a:avLst/>
            </a:prstGeom>
          </p:spPr>
          <p:txBody>
            <a:bodyPr lIns="0" tIns="0" rIns="0" bIns="0" rtlCol="0" anchor="t">
              <a:spAutoFit/>
            </a:bodyPr>
            <a:lstStyle/>
            <a:p>
              <a:pPr algn="ctr">
                <a:lnSpc>
                  <a:spcPts val="1253"/>
                </a:lnSpc>
                <a:spcBef>
                  <a:spcPct val="0"/>
                </a:spcBef>
              </a:pPr>
              <a:r>
                <a:rPr lang="en-US" sz="900">
                  <a:solidFill>
                    <a:srgbClr val="000000"/>
                  </a:solidFill>
                  <a:latin typeface="Libre Baskerville"/>
                </a:rPr>
                <a:t>EN SAVOIR PLUS SUR LES POULES ET LES OEUFS</a:t>
              </a:r>
            </a:p>
          </p:txBody>
        </p:sp>
        <p:sp>
          <p:nvSpPr>
            <p:cNvPr id="12" name="Freeform 12"/>
            <p:cNvSpPr/>
            <p:nvPr/>
          </p:nvSpPr>
          <p:spPr>
            <a:xfrm>
              <a:off x="78240" y="0"/>
              <a:ext cx="404216" cy="454175"/>
            </a:xfrm>
            <a:custGeom>
              <a:avLst/>
              <a:gdLst/>
              <a:ahLst/>
              <a:cxnLst/>
              <a:rect l="l" t="t" r="r" b="b"/>
              <a:pathLst>
                <a:path w="404216" h="454175">
                  <a:moveTo>
                    <a:pt x="0" y="0"/>
                  </a:moveTo>
                  <a:lnTo>
                    <a:pt x="404216" y="0"/>
                  </a:lnTo>
                  <a:lnTo>
                    <a:pt x="404216" y="454175"/>
                  </a:lnTo>
                  <a:lnTo>
                    <a:pt x="0" y="4541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sp>
        <p:nvSpPr>
          <p:cNvPr id="13" name="Freeform 13"/>
          <p:cNvSpPr/>
          <p:nvPr/>
        </p:nvSpPr>
        <p:spPr>
          <a:xfrm flipH="1">
            <a:off x="756285" y="9234072"/>
            <a:ext cx="618817" cy="850607"/>
          </a:xfrm>
          <a:custGeom>
            <a:avLst/>
            <a:gdLst/>
            <a:ahLst/>
            <a:cxnLst/>
            <a:rect l="l" t="t" r="r" b="b"/>
            <a:pathLst>
              <a:path w="618817" h="850607">
                <a:moveTo>
                  <a:pt x="618817" y="0"/>
                </a:moveTo>
                <a:lnTo>
                  <a:pt x="0" y="0"/>
                </a:lnTo>
                <a:lnTo>
                  <a:pt x="0" y="850607"/>
                </a:lnTo>
                <a:lnTo>
                  <a:pt x="618817" y="850607"/>
                </a:lnTo>
                <a:lnTo>
                  <a:pt x="618817" y="0"/>
                </a:lnTo>
                <a:close/>
              </a:path>
            </a:pathLst>
          </a:custGeom>
          <a:blipFill>
            <a:blip r:embed="rId2"/>
            <a:stretch>
              <a:fillRect/>
            </a:stretch>
          </a:blipFill>
        </p:spPr>
        <p:txBody>
          <a:bodyPr/>
          <a:lstStyle/>
          <a:p>
            <a:endParaRPr lang="fr-FR"/>
          </a:p>
        </p:txBody>
      </p:sp>
      <p:sp>
        <p:nvSpPr>
          <p:cNvPr id="14" name="Freeform 14"/>
          <p:cNvSpPr/>
          <p:nvPr/>
        </p:nvSpPr>
        <p:spPr>
          <a:xfrm>
            <a:off x="0" y="7889384"/>
            <a:ext cx="1999669" cy="1469757"/>
          </a:xfrm>
          <a:custGeom>
            <a:avLst/>
            <a:gdLst/>
            <a:ahLst/>
            <a:cxnLst/>
            <a:rect l="l" t="t" r="r" b="b"/>
            <a:pathLst>
              <a:path w="1999669" h="1469757">
                <a:moveTo>
                  <a:pt x="0" y="0"/>
                </a:moveTo>
                <a:lnTo>
                  <a:pt x="1999669" y="0"/>
                </a:lnTo>
                <a:lnTo>
                  <a:pt x="1999669" y="1469757"/>
                </a:lnTo>
                <a:lnTo>
                  <a:pt x="0" y="14697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15" name="Freeform 15"/>
          <p:cNvSpPr/>
          <p:nvPr/>
        </p:nvSpPr>
        <p:spPr>
          <a:xfrm>
            <a:off x="4611490" y="8021707"/>
            <a:ext cx="4365239" cy="2542752"/>
          </a:xfrm>
          <a:custGeom>
            <a:avLst/>
            <a:gdLst/>
            <a:ahLst/>
            <a:cxnLst/>
            <a:rect l="l" t="t" r="r" b="b"/>
            <a:pathLst>
              <a:path w="4365239" h="2542752">
                <a:moveTo>
                  <a:pt x="0" y="0"/>
                </a:moveTo>
                <a:lnTo>
                  <a:pt x="4365239" y="0"/>
                </a:lnTo>
                <a:lnTo>
                  <a:pt x="4365239" y="2542752"/>
                </a:lnTo>
                <a:lnTo>
                  <a:pt x="0" y="25427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16" name="TextBox 16"/>
          <p:cNvSpPr txBox="1"/>
          <p:nvPr/>
        </p:nvSpPr>
        <p:spPr>
          <a:xfrm rot="744736">
            <a:off x="4789089" y="8776533"/>
            <a:ext cx="2793059" cy="898923"/>
          </a:xfrm>
          <a:prstGeom prst="rect">
            <a:avLst/>
          </a:prstGeom>
        </p:spPr>
        <p:txBody>
          <a:bodyPr lIns="0" tIns="0" rIns="0" bIns="0" rtlCol="0" anchor="t">
            <a:spAutoFit/>
          </a:bodyPr>
          <a:lstStyle/>
          <a:p>
            <a:pPr algn="ctr">
              <a:lnSpc>
                <a:spcPts val="1236"/>
              </a:lnSpc>
              <a:spcBef>
                <a:spcPct val="0"/>
              </a:spcBef>
            </a:pPr>
            <a:r>
              <a:rPr lang="en-US" sz="887">
                <a:solidFill>
                  <a:srgbClr val="000000"/>
                </a:solidFill>
                <a:latin typeface="Libre Baskerville"/>
              </a:rPr>
              <a:t>Au Moyen-Âge, les commerçants comptaient sur leurs phalanges avec le pouce pour connaître la quantité de produits (12 phalanges en dehors du pouce). Le nombre 12 se divise facilement, et des boîtes de 6 permettent de ne pas avoir trop d'œufs à la fois !  </a:t>
            </a:r>
          </a:p>
        </p:txBody>
      </p:sp>
      <p:sp>
        <p:nvSpPr>
          <p:cNvPr id="17" name="Freeform 17"/>
          <p:cNvSpPr/>
          <p:nvPr/>
        </p:nvSpPr>
        <p:spPr>
          <a:xfrm>
            <a:off x="5039404" y="9575046"/>
            <a:ext cx="563557" cy="479023"/>
          </a:xfrm>
          <a:custGeom>
            <a:avLst/>
            <a:gdLst/>
            <a:ahLst/>
            <a:cxnLst/>
            <a:rect l="l" t="t" r="r" b="b"/>
            <a:pathLst>
              <a:path w="563557" h="479023">
                <a:moveTo>
                  <a:pt x="0" y="0"/>
                </a:moveTo>
                <a:lnTo>
                  <a:pt x="563557" y="0"/>
                </a:lnTo>
                <a:lnTo>
                  <a:pt x="563557" y="479023"/>
                </a:lnTo>
                <a:lnTo>
                  <a:pt x="0" y="479023"/>
                </a:lnTo>
                <a:lnTo>
                  <a:pt x="0" y="0"/>
                </a:lnTo>
                <a:close/>
              </a:path>
            </a:pathLst>
          </a:custGeom>
          <a:blipFill>
            <a:blip r:embed="rId11"/>
            <a:stretch>
              <a:fillRect/>
            </a:stretch>
          </a:blipFill>
        </p:spPr>
        <p:txBody>
          <a:bodyPr/>
          <a:lstStyle/>
          <a:p>
            <a:endParaRPr lang="fr-FR"/>
          </a:p>
        </p:txBody>
      </p:sp>
      <p:sp>
        <p:nvSpPr>
          <p:cNvPr id="18" name="Freeform 18"/>
          <p:cNvSpPr/>
          <p:nvPr/>
        </p:nvSpPr>
        <p:spPr>
          <a:xfrm>
            <a:off x="6052115" y="9817202"/>
            <a:ext cx="431463" cy="441986"/>
          </a:xfrm>
          <a:custGeom>
            <a:avLst/>
            <a:gdLst/>
            <a:ahLst/>
            <a:cxnLst/>
            <a:rect l="l" t="t" r="r" b="b"/>
            <a:pathLst>
              <a:path w="431463" h="441986">
                <a:moveTo>
                  <a:pt x="0" y="0"/>
                </a:moveTo>
                <a:lnTo>
                  <a:pt x="431463" y="0"/>
                </a:lnTo>
                <a:lnTo>
                  <a:pt x="431463" y="441986"/>
                </a:lnTo>
                <a:lnTo>
                  <a:pt x="0" y="441986"/>
                </a:lnTo>
                <a:lnTo>
                  <a:pt x="0" y="0"/>
                </a:lnTo>
                <a:close/>
              </a:path>
            </a:pathLst>
          </a:custGeom>
          <a:blipFill>
            <a:blip r:embed="rId12"/>
            <a:stretch>
              <a:fillRect/>
            </a:stretch>
          </a:blipFill>
        </p:spPr>
        <p:txBody>
          <a:bodyPr/>
          <a:lstStyle/>
          <a:p>
            <a:endParaRPr lang="fr-FR"/>
          </a:p>
        </p:txBody>
      </p:sp>
      <p:grpSp>
        <p:nvGrpSpPr>
          <p:cNvPr id="19" name="Group 19"/>
          <p:cNvGrpSpPr/>
          <p:nvPr/>
        </p:nvGrpSpPr>
        <p:grpSpPr>
          <a:xfrm>
            <a:off x="2732314" y="9254401"/>
            <a:ext cx="2106679" cy="926334"/>
            <a:chOff x="0" y="0"/>
            <a:chExt cx="2808906" cy="1235112"/>
          </a:xfrm>
        </p:grpSpPr>
        <p:grpSp>
          <p:nvGrpSpPr>
            <p:cNvPr id="20" name="Group 20"/>
            <p:cNvGrpSpPr/>
            <p:nvPr/>
          </p:nvGrpSpPr>
          <p:grpSpPr>
            <a:xfrm>
              <a:off x="0" y="0"/>
              <a:ext cx="2808906" cy="1235112"/>
              <a:chOff x="0" y="0"/>
              <a:chExt cx="854849" cy="375888"/>
            </a:xfrm>
          </p:grpSpPr>
          <p:sp>
            <p:nvSpPr>
              <p:cNvPr id="21" name="Freeform 21"/>
              <p:cNvSpPr/>
              <p:nvPr/>
            </p:nvSpPr>
            <p:spPr>
              <a:xfrm>
                <a:off x="0" y="0"/>
                <a:ext cx="854849" cy="375888"/>
              </a:xfrm>
              <a:custGeom>
                <a:avLst/>
                <a:gdLst/>
                <a:ahLst/>
                <a:cxnLst/>
                <a:rect l="l" t="t" r="r" b="b"/>
                <a:pathLst>
                  <a:path w="854849" h="375888">
                    <a:moveTo>
                      <a:pt x="427424" y="0"/>
                    </a:moveTo>
                    <a:cubicBezTo>
                      <a:pt x="191364" y="0"/>
                      <a:pt x="0" y="84145"/>
                      <a:pt x="0" y="187944"/>
                    </a:cubicBezTo>
                    <a:cubicBezTo>
                      <a:pt x="0" y="291743"/>
                      <a:pt x="191364" y="375888"/>
                      <a:pt x="427424" y="375888"/>
                    </a:cubicBezTo>
                    <a:cubicBezTo>
                      <a:pt x="663484" y="375888"/>
                      <a:pt x="854849" y="291743"/>
                      <a:pt x="854849" y="187944"/>
                    </a:cubicBezTo>
                    <a:cubicBezTo>
                      <a:pt x="854849" y="84145"/>
                      <a:pt x="663484" y="0"/>
                      <a:pt x="427424" y="0"/>
                    </a:cubicBezTo>
                    <a:close/>
                  </a:path>
                </a:pathLst>
              </a:custGeom>
              <a:solidFill>
                <a:srgbClr val="FFF0A7"/>
              </a:solidFill>
            </p:spPr>
            <p:txBody>
              <a:bodyPr/>
              <a:lstStyle/>
              <a:p>
                <a:endParaRPr lang="fr-FR"/>
              </a:p>
            </p:txBody>
          </p:sp>
          <p:sp>
            <p:nvSpPr>
              <p:cNvPr id="22" name="TextBox 22"/>
              <p:cNvSpPr txBox="1"/>
              <p:nvPr/>
            </p:nvSpPr>
            <p:spPr>
              <a:xfrm>
                <a:off x="80142" y="6665"/>
                <a:ext cx="694565" cy="333984"/>
              </a:xfrm>
              <a:prstGeom prst="rect">
                <a:avLst/>
              </a:prstGeom>
            </p:spPr>
            <p:txBody>
              <a:bodyPr lIns="50800" tIns="50800" rIns="50800" bIns="50800" rtlCol="0" anchor="ctr"/>
              <a:lstStyle/>
              <a:p>
                <a:pPr algn="ctr">
                  <a:lnSpc>
                    <a:spcPts val="1947"/>
                  </a:lnSpc>
                </a:pPr>
                <a:endParaRPr/>
              </a:p>
            </p:txBody>
          </p:sp>
        </p:grpSp>
        <p:sp>
          <p:nvSpPr>
            <p:cNvPr id="23" name="TextBox 23"/>
            <p:cNvSpPr txBox="1"/>
            <p:nvPr/>
          </p:nvSpPr>
          <p:spPr>
            <a:xfrm>
              <a:off x="253525" y="200283"/>
              <a:ext cx="2301856" cy="896017"/>
            </a:xfrm>
            <a:prstGeom prst="rect">
              <a:avLst/>
            </a:prstGeom>
          </p:spPr>
          <p:txBody>
            <a:bodyPr lIns="0" tIns="0" rIns="0" bIns="0" rtlCol="0" anchor="t">
              <a:spAutoFit/>
            </a:bodyPr>
            <a:lstStyle/>
            <a:p>
              <a:pPr algn="ctr">
                <a:lnSpc>
                  <a:spcPts val="1114"/>
                </a:lnSpc>
                <a:spcBef>
                  <a:spcPct val="0"/>
                </a:spcBef>
              </a:pPr>
              <a:r>
                <a:rPr lang="en-US" sz="800">
                  <a:solidFill>
                    <a:srgbClr val="000000"/>
                  </a:solidFill>
                  <a:latin typeface="Libre Baskerville"/>
                </a:rPr>
                <a:t>Pour savoir si un oeuf est frais et donc consommable, il faut le plonger dans un verre d'eau : s'il coule, c'est bon ! S'il remonte, il ne faut pas le manger.</a:t>
              </a:r>
            </a:p>
          </p:txBody>
        </p:sp>
      </p:grpSp>
      <p:sp>
        <p:nvSpPr>
          <p:cNvPr id="24" name="Freeform 24"/>
          <p:cNvSpPr/>
          <p:nvPr/>
        </p:nvSpPr>
        <p:spPr>
          <a:xfrm>
            <a:off x="1713118" y="9089683"/>
            <a:ext cx="618817" cy="850607"/>
          </a:xfrm>
          <a:custGeom>
            <a:avLst/>
            <a:gdLst/>
            <a:ahLst/>
            <a:cxnLst/>
            <a:rect l="l" t="t" r="r" b="b"/>
            <a:pathLst>
              <a:path w="618817" h="850607">
                <a:moveTo>
                  <a:pt x="0" y="0"/>
                </a:moveTo>
                <a:lnTo>
                  <a:pt x="618816" y="0"/>
                </a:lnTo>
                <a:lnTo>
                  <a:pt x="618816" y="850607"/>
                </a:lnTo>
                <a:lnTo>
                  <a:pt x="0" y="850607"/>
                </a:lnTo>
                <a:lnTo>
                  <a:pt x="0" y="0"/>
                </a:lnTo>
                <a:close/>
              </a:path>
            </a:pathLst>
          </a:custGeom>
          <a:blipFill>
            <a:blip r:embed="rId2"/>
            <a:stretch>
              <a:fillRect/>
            </a:stretch>
          </a:blipFill>
        </p:spPr>
        <p:txBody>
          <a:bodyPr/>
          <a:lstStyle/>
          <a:p>
            <a:endParaRPr lang="fr-FR"/>
          </a:p>
        </p:txBody>
      </p:sp>
      <p:grpSp>
        <p:nvGrpSpPr>
          <p:cNvPr id="25" name="Group 25"/>
          <p:cNvGrpSpPr/>
          <p:nvPr/>
        </p:nvGrpSpPr>
        <p:grpSpPr>
          <a:xfrm>
            <a:off x="2996889" y="10255590"/>
            <a:ext cx="1842103" cy="462825"/>
            <a:chOff x="0" y="0"/>
            <a:chExt cx="2456138" cy="617100"/>
          </a:xfrm>
        </p:grpSpPr>
        <p:sp>
          <p:nvSpPr>
            <p:cNvPr id="26" name="Freeform 26"/>
            <p:cNvSpPr/>
            <p:nvPr/>
          </p:nvSpPr>
          <p:spPr>
            <a:xfrm>
              <a:off x="1329561" y="0"/>
              <a:ext cx="647658" cy="617100"/>
            </a:xfrm>
            <a:custGeom>
              <a:avLst/>
              <a:gdLst/>
              <a:ahLst/>
              <a:cxnLst/>
              <a:rect l="l" t="t" r="r" b="b"/>
              <a:pathLst>
                <a:path w="647658" h="617100">
                  <a:moveTo>
                    <a:pt x="0" y="0"/>
                  </a:moveTo>
                  <a:lnTo>
                    <a:pt x="647657" y="0"/>
                  </a:lnTo>
                  <a:lnTo>
                    <a:pt x="647657" y="617100"/>
                  </a:lnTo>
                  <a:lnTo>
                    <a:pt x="0" y="617100"/>
                  </a:lnTo>
                  <a:lnTo>
                    <a:pt x="0" y="0"/>
                  </a:lnTo>
                  <a:close/>
                </a:path>
              </a:pathLst>
            </a:custGeom>
            <a:blipFill>
              <a:blip r:embed="rId13"/>
              <a:stretch>
                <a:fillRect/>
              </a:stretch>
            </a:blipFill>
          </p:spPr>
          <p:txBody>
            <a:bodyPr/>
            <a:lstStyle/>
            <a:p>
              <a:endParaRPr lang="fr-FR"/>
            </a:p>
          </p:txBody>
        </p:sp>
        <p:sp>
          <p:nvSpPr>
            <p:cNvPr id="27" name="Freeform 27"/>
            <p:cNvSpPr/>
            <p:nvPr/>
          </p:nvSpPr>
          <p:spPr>
            <a:xfrm>
              <a:off x="1949593" y="194487"/>
              <a:ext cx="506545" cy="307318"/>
            </a:xfrm>
            <a:custGeom>
              <a:avLst/>
              <a:gdLst/>
              <a:ahLst/>
              <a:cxnLst/>
              <a:rect l="l" t="t" r="r" b="b"/>
              <a:pathLst>
                <a:path w="506545" h="307318">
                  <a:moveTo>
                    <a:pt x="0" y="0"/>
                  </a:moveTo>
                  <a:lnTo>
                    <a:pt x="506545" y="0"/>
                  </a:lnTo>
                  <a:lnTo>
                    <a:pt x="506545" y="307318"/>
                  </a:lnTo>
                  <a:lnTo>
                    <a:pt x="0" y="307318"/>
                  </a:lnTo>
                  <a:lnTo>
                    <a:pt x="0" y="0"/>
                  </a:lnTo>
                  <a:close/>
                </a:path>
              </a:pathLst>
            </a:custGeom>
            <a:blipFill>
              <a:blip r:embed="rId14"/>
              <a:stretch>
                <a:fillRect t="-43206" r="-4019" b="-49749"/>
              </a:stretch>
            </a:blipFill>
          </p:spPr>
          <p:txBody>
            <a:bodyPr/>
            <a:lstStyle/>
            <a:p>
              <a:endParaRPr lang="fr-FR"/>
            </a:p>
          </p:txBody>
        </p:sp>
        <p:sp>
          <p:nvSpPr>
            <p:cNvPr id="28" name="Freeform 28"/>
            <p:cNvSpPr/>
            <p:nvPr/>
          </p:nvSpPr>
          <p:spPr>
            <a:xfrm>
              <a:off x="0" y="119610"/>
              <a:ext cx="1350326" cy="457072"/>
            </a:xfrm>
            <a:custGeom>
              <a:avLst/>
              <a:gdLst/>
              <a:ahLst/>
              <a:cxnLst/>
              <a:rect l="l" t="t" r="r" b="b"/>
              <a:pathLst>
                <a:path w="1350326" h="457072">
                  <a:moveTo>
                    <a:pt x="0" y="0"/>
                  </a:moveTo>
                  <a:lnTo>
                    <a:pt x="1350326" y="0"/>
                  </a:lnTo>
                  <a:lnTo>
                    <a:pt x="1350326" y="457072"/>
                  </a:lnTo>
                  <a:lnTo>
                    <a:pt x="0" y="457072"/>
                  </a:lnTo>
                  <a:lnTo>
                    <a:pt x="0" y="0"/>
                  </a:lnTo>
                  <a:close/>
                </a:path>
              </a:pathLst>
            </a:custGeom>
            <a:blipFill>
              <a:blip r:embed="rId15"/>
              <a:stretch>
                <a:fillRect r="-6645"/>
              </a:stretch>
            </a:blipFill>
          </p:spPr>
          <p:txBody>
            <a:bodyPr/>
            <a:lstStyle/>
            <a:p>
              <a:endParaRPr lang="fr-FR"/>
            </a:p>
          </p:txBody>
        </p:sp>
      </p:grpSp>
      <p:sp>
        <p:nvSpPr>
          <p:cNvPr id="29" name="Freeform 29"/>
          <p:cNvSpPr/>
          <p:nvPr/>
        </p:nvSpPr>
        <p:spPr>
          <a:xfrm flipH="1" flipV="1">
            <a:off x="1115622" y="9711566"/>
            <a:ext cx="2081678" cy="1530033"/>
          </a:xfrm>
          <a:custGeom>
            <a:avLst/>
            <a:gdLst/>
            <a:ahLst/>
            <a:cxnLst/>
            <a:rect l="l" t="t" r="r" b="b"/>
            <a:pathLst>
              <a:path w="2081678" h="1530033">
                <a:moveTo>
                  <a:pt x="2081679" y="1530033"/>
                </a:moveTo>
                <a:lnTo>
                  <a:pt x="0" y="1530033"/>
                </a:lnTo>
                <a:lnTo>
                  <a:pt x="0" y="0"/>
                </a:lnTo>
                <a:lnTo>
                  <a:pt x="2081679" y="0"/>
                </a:lnTo>
                <a:lnTo>
                  <a:pt x="2081679" y="1530033"/>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30" name="Freeform 30"/>
          <p:cNvSpPr/>
          <p:nvPr/>
        </p:nvSpPr>
        <p:spPr>
          <a:xfrm>
            <a:off x="7082107" y="10038195"/>
            <a:ext cx="443662" cy="434789"/>
          </a:xfrm>
          <a:custGeom>
            <a:avLst/>
            <a:gdLst/>
            <a:ahLst/>
            <a:cxnLst/>
            <a:rect l="l" t="t" r="r" b="b"/>
            <a:pathLst>
              <a:path w="443662" h="434789">
                <a:moveTo>
                  <a:pt x="0" y="0"/>
                </a:moveTo>
                <a:lnTo>
                  <a:pt x="443662" y="0"/>
                </a:lnTo>
                <a:lnTo>
                  <a:pt x="443662" y="434789"/>
                </a:lnTo>
                <a:lnTo>
                  <a:pt x="0" y="434789"/>
                </a:lnTo>
                <a:lnTo>
                  <a:pt x="0" y="0"/>
                </a:lnTo>
                <a:close/>
              </a:path>
            </a:pathLst>
          </a:custGeom>
          <a:blipFill>
            <a:blip r:embed="rId16">
              <a:alphaModFix amt="67000"/>
            </a:blip>
            <a:stretch>
              <a:fillRect/>
            </a:stretch>
          </a:blipFill>
        </p:spPr>
        <p:txBody>
          <a:bodyPr/>
          <a:lstStyle/>
          <a:p>
            <a:endParaRPr lang="fr-FR"/>
          </a:p>
        </p:txBody>
      </p:sp>
      <p:sp>
        <p:nvSpPr>
          <p:cNvPr id="31" name="Freeform 31"/>
          <p:cNvSpPr/>
          <p:nvPr/>
        </p:nvSpPr>
        <p:spPr>
          <a:xfrm>
            <a:off x="5164264" y="5348288"/>
            <a:ext cx="530972" cy="412232"/>
          </a:xfrm>
          <a:custGeom>
            <a:avLst/>
            <a:gdLst/>
            <a:ahLst/>
            <a:cxnLst/>
            <a:rect l="l" t="t" r="r" b="b"/>
            <a:pathLst>
              <a:path w="530972" h="412232">
                <a:moveTo>
                  <a:pt x="0" y="0"/>
                </a:moveTo>
                <a:lnTo>
                  <a:pt x="530972" y="0"/>
                </a:lnTo>
                <a:lnTo>
                  <a:pt x="530972" y="412231"/>
                </a:lnTo>
                <a:lnTo>
                  <a:pt x="0" y="412231"/>
                </a:lnTo>
                <a:lnTo>
                  <a:pt x="0" y="0"/>
                </a:lnTo>
                <a:close/>
              </a:path>
            </a:pathLst>
          </a:custGeom>
          <a:blipFill>
            <a:blip r:embed="rId17"/>
            <a:stretch>
              <a:fillRect/>
            </a:stretch>
          </a:blipFill>
        </p:spPr>
        <p:txBody>
          <a:bodyPr/>
          <a:lstStyle/>
          <a:p>
            <a:endParaRPr lang="fr-FR"/>
          </a:p>
        </p:txBody>
      </p:sp>
      <p:sp>
        <p:nvSpPr>
          <p:cNvPr id="32" name="Freeform 32"/>
          <p:cNvSpPr/>
          <p:nvPr/>
        </p:nvSpPr>
        <p:spPr>
          <a:xfrm>
            <a:off x="6572815" y="5348288"/>
            <a:ext cx="345226" cy="412232"/>
          </a:xfrm>
          <a:custGeom>
            <a:avLst/>
            <a:gdLst/>
            <a:ahLst/>
            <a:cxnLst/>
            <a:rect l="l" t="t" r="r" b="b"/>
            <a:pathLst>
              <a:path w="345226" h="412232">
                <a:moveTo>
                  <a:pt x="0" y="0"/>
                </a:moveTo>
                <a:lnTo>
                  <a:pt x="345226" y="0"/>
                </a:lnTo>
                <a:lnTo>
                  <a:pt x="345226" y="412231"/>
                </a:lnTo>
                <a:lnTo>
                  <a:pt x="0" y="412231"/>
                </a:lnTo>
                <a:lnTo>
                  <a:pt x="0" y="0"/>
                </a:lnTo>
                <a:close/>
              </a:path>
            </a:pathLst>
          </a:custGeom>
          <a:blipFill>
            <a:blip r:embed="rId18"/>
            <a:stretch>
              <a:fillRect/>
            </a:stretch>
          </a:blipFill>
        </p:spPr>
        <p:txBody>
          <a:bodyPr/>
          <a:lstStyle/>
          <a:p>
            <a:endParaRPr lang="fr-FR"/>
          </a:p>
        </p:txBody>
      </p:sp>
      <p:sp>
        <p:nvSpPr>
          <p:cNvPr id="33" name="TextBox 33"/>
          <p:cNvSpPr txBox="1"/>
          <p:nvPr/>
        </p:nvSpPr>
        <p:spPr>
          <a:xfrm rot="746926">
            <a:off x="5878001" y="8245737"/>
            <a:ext cx="1417364" cy="394038"/>
          </a:xfrm>
          <a:prstGeom prst="rect">
            <a:avLst/>
          </a:prstGeom>
        </p:spPr>
        <p:txBody>
          <a:bodyPr lIns="0" tIns="0" rIns="0" bIns="0" rtlCol="0" anchor="t">
            <a:spAutoFit/>
          </a:bodyPr>
          <a:lstStyle/>
          <a:p>
            <a:pPr algn="ctr">
              <a:lnSpc>
                <a:spcPts val="1662"/>
              </a:lnSpc>
              <a:spcBef>
                <a:spcPct val="0"/>
              </a:spcBef>
            </a:pPr>
            <a:r>
              <a:rPr lang="en-US" sz="1193">
                <a:solidFill>
                  <a:srgbClr val="000000"/>
                </a:solidFill>
                <a:latin typeface="Libre Baskerville Bold"/>
              </a:rPr>
              <a:t>Pourquoi des boîtes de 6 ou 12 ?</a:t>
            </a:r>
          </a:p>
        </p:txBody>
      </p:sp>
      <p:sp>
        <p:nvSpPr>
          <p:cNvPr id="34" name="TextBox 34"/>
          <p:cNvSpPr txBox="1"/>
          <p:nvPr/>
        </p:nvSpPr>
        <p:spPr>
          <a:xfrm>
            <a:off x="3354866" y="2263631"/>
            <a:ext cx="3932633" cy="453622"/>
          </a:xfrm>
          <a:prstGeom prst="rect">
            <a:avLst/>
          </a:prstGeom>
        </p:spPr>
        <p:txBody>
          <a:bodyPr lIns="0" tIns="0" rIns="0" bIns="0" rtlCol="0" anchor="t">
            <a:spAutoFit/>
          </a:bodyPr>
          <a:lstStyle/>
          <a:p>
            <a:pPr algn="ctr">
              <a:lnSpc>
                <a:spcPts val="1827"/>
              </a:lnSpc>
            </a:pPr>
            <a:r>
              <a:rPr lang="en-US" sz="1311">
                <a:solidFill>
                  <a:srgbClr val="000000"/>
                </a:solidFill>
                <a:latin typeface="Libre Baskerville"/>
              </a:rPr>
              <a:t>[Présentation de la ferme, des animaux, des points de vente,...]</a:t>
            </a:r>
          </a:p>
        </p:txBody>
      </p:sp>
      <p:sp>
        <p:nvSpPr>
          <p:cNvPr id="35" name="TextBox 35"/>
          <p:cNvSpPr txBox="1"/>
          <p:nvPr/>
        </p:nvSpPr>
        <p:spPr>
          <a:xfrm>
            <a:off x="472620" y="501989"/>
            <a:ext cx="6480334" cy="315421"/>
          </a:xfrm>
          <a:prstGeom prst="rect">
            <a:avLst/>
          </a:prstGeom>
        </p:spPr>
        <p:txBody>
          <a:bodyPr lIns="0" tIns="0" rIns="0" bIns="0" rtlCol="0" anchor="t">
            <a:spAutoFit/>
          </a:bodyPr>
          <a:lstStyle/>
          <a:p>
            <a:pPr algn="ctr">
              <a:lnSpc>
                <a:spcPts val="2644"/>
              </a:lnSpc>
              <a:spcBef>
                <a:spcPct val="0"/>
              </a:spcBef>
            </a:pPr>
            <a:r>
              <a:rPr lang="en-US" sz="1898">
                <a:solidFill>
                  <a:srgbClr val="000000"/>
                </a:solidFill>
                <a:latin typeface="Libre Baskerville"/>
              </a:rPr>
              <a:t>Les poules pondeuses de l'élevage [nom de l'élevage]</a:t>
            </a:r>
          </a:p>
        </p:txBody>
      </p:sp>
      <p:sp>
        <p:nvSpPr>
          <p:cNvPr id="36" name="TextBox 36"/>
          <p:cNvSpPr txBox="1"/>
          <p:nvPr/>
        </p:nvSpPr>
        <p:spPr>
          <a:xfrm>
            <a:off x="2156462" y="4458692"/>
            <a:ext cx="3112651" cy="192154"/>
          </a:xfrm>
          <a:prstGeom prst="rect">
            <a:avLst/>
          </a:prstGeom>
        </p:spPr>
        <p:txBody>
          <a:bodyPr lIns="0" tIns="0" rIns="0" bIns="0" rtlCol="0" anchor="t">
            <a:spAutoFit/>
          </a:bodyPr>
          <a:lstStyle/>
          <a:p>
            <a:pPr algn="ctr">
              <a:lnSpc>
                <a:spcPts val="1529"/>
              </a:lnSpc>
              <a:spcBef>
                <a:spcPct val="0"/>
              </a:spcBef>
            </a:pPr>
            <a:r>
              <a:rPr lang="en-US" sz="1098">
                <a:solidFill>
                  <a:srgbClr val="000000"/>
                </a:solidFill>
                <a:latin typeface="Libre Baskerville Bold"/>
              </a:rPr>
              <a:t>L'élevage de poules pondeuses en France : </a:t>
            </a:r>
          </a:p>
        </p:txBody>
      </p:sp>
      <p:sp>
        <p:nvSpPr>
          <p:cNvPr id="37" name="TextBox 37"/>
          <p:cNvSpPr txBox="1"/>
          <p:nvPr/>
        </p:nvSpPr>
        <p:spPr>
          <a:xfrm>
            <a:off x="343880" y="7561669"/>
            <a:ext cx="6008934" cy="149149"/>
          </a:xfrm>
          <a:prstGeom prst="rect">
            <a:avLst/>
          </a:prstGeom>
        </p:spPr>
        <p:txBody>
          <a:bodyPr lIns="0" tIns="0" rIns="0" bIns="0" rtlCol="0" anchor="t">
            <a:spAutoFit/>
          </a:bodyPr>
          <a:lstStyle/>
          <a:p>
            <a:pPr>
              <a:lnSpc>
                <a:spcPts val="1251"/>
              </a:lnSpc>
              <a:spcBef>
                <a:spcPct val="0"/>
              </a:spcBef>
            </a:pPr>
            <a:r>
              <a:rPr lang="en-US" sz="898" u="sng">
                <a:solidFill>
                  <a:srgbClr val="000000"/>
                </a:solidFill>
                <a:latin typeface="Libre Baskerville"/>
              </a:rPr>
              <a:t>En savoir plus</a:t>
            </a:r>
            <a:r>
              <a:rPr lang="en-US" sz="898">
                <a:solidFill>
                  <a:srgbClr val="000000"/>
                </a:solidFill>
                <a:latin typeface="Libre Baskerville"/>
              </a:rPr>
              <a:t> : *agriculture.gouv.fr/le-bien-etre-et-la-protection-des-poules-pondeuses</a:t>
            </a:r>
          </a:p>
        </p:txBody>
      </p:sp>
      <p:sp>
        <p:nvSpPr>
          <p:cNvPr id="38" name="TextBox 38"/>
          <p:cNvSpPr txBox="1"/>
          <p:nvPr/>
        </p:nvSpPr>
        <p:spPr>
          <a:xfrm>
            <a:off x="199758" y="8089938"/>
            <a:ext cx="1686743" cy="909739"/>
          </a:xfrm>
          <a:prstGeom prst="rect">
            <a:avLst/>
          </a:prstGeom>
        </p:spPr>
        <p:txBody>
          <a:bodyPr lIns="0" tIns="0" rIns="0" bIns="0" rtlCol="0" anchor="t">
            <a:spAutoFit/>
          </a:bodyPr>
          <a:lstStyle/>
          <a:p>
            <a:pPr algn="ctr">
              <a:lnSpc>
                <a:spcPts val="1251"/>
              </a:lnSpc>
              <a:spcBef>
                <a:spcPct val="0"/>
              </a:spcBef>
            </a:pPr>
            <a:r>
              <a:rPr lang="en-US" sz="898">
                <a:solidFill>
                  <a:srgbClr val="000000"/>
                </a:solidFill>
                <a:latin typeface="Libre Baskerville"/>
              </a:rPr>
              <a:t>On ne pond des œufs que tous les 1 à 2 jours ! Entre temps, on dort, on picore, on gratte la terre et on s'y frotte, on lisse nos plumes, on mange et on caquette !  </a:t>
            </a:r>
          </a:p>
        </p:txBody>
      </p:sp>
      <p:sp>
        <p:nvSpPr>
          <p:cNvPr id="39" name="TextBox 39"/>
          <p:cNvSpPr txBox="1"/>
          <p:nvPr/>
        </p:nvSpPr>
        <p:spPr>
          <a:xfrm>
            <a:off x="1336652" y="10056478"/>
            <a:ext cx="1639619" cy="605502"/>
          </a:xfrm>
          <a:prstGeom prst="rect">
            <a:avLst/>
          </a:prstGeom>
        </p:spPr>
        <p:txBody>
          <a:bodyPr lIns="0" tIns="0" rIns="0" bIns="0" rtlCol="0" anchor="t">
            <a:spAutoFit/>
          </a:bodyPr>
          <a:lstStyle/>
          <a:p>
            <a:pPr algn="ctr">
              <a:lnSpc>
                <a:spcPts val="1251"/>
              </a:lnSpc>
              <a:spcBef>
                <a:spcPct val="0"/>
              </a:spcBef>
            </a:pPr>
            <a:r>
              <a:rPr lang="en-US" sz="898">
                <a:solidFill>
                  <a:srgbClr val="000000"/>
                </a:solidFill>
                <a:latin typeface="Libre Baskerville"/>
              </a:rPr>
              <a:t>Nos œufs ne contiennent pas de poussin, car il n'y a pas de coq dans les élevages de poules pondeuses !</a:t>
            </a:r>
          </a:p>
        </p:txBody>
      </p:sp>
      <p:grpSp>
        <p:nvGrpSpPr>
          <p:cNvPr id="40" name="Group 40"/>
          <p:cNvGrpSpPr/>
          <p:nvPr/>
        </p:nvGrpSpPr>
        <p:grpSpPr>
          <a:xfrm>
            <a:off x="775026" y="1103160"/>
            <a:ext cx="2075857" cy="3113786"/>
            <a:chOff x="0" y="0"/>
            <a:chExt cx="2767810" cy="4151715"/>
          </a:xfrm>
        </p:grpSpPr>
        <p:grpSp>
          <p:nvGrpSpPr>
            <p:cNvPr id="41" name="Group 41"/>
            <p:cNvGrpSpPr>
              <a:grpSpLocks noChangeAspect="1"/>
            </p:cNvGrpSpPr>
            <p:nvPr/>
          </p:nvGrpSpPr>
          <p:grpSpPr>
            <a:xfrm>
              <a:off x="0" y="0"/>
              <a:ext cx="2767810" cy="4151715"/>
              <a:chOff x="0" y="0"/>
              <a:chExt cx="6350000" cy="9525000"/>
            </a:xfrm>
          </p:grpSpPr>
          <p:sp>
            <p:nvSpPr>
              <p:cNvPr id="42" name="Freeform 42"/>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solidFill>
                <a:srgbClr val="000000">
                  <a:alpha val="0"/>
                </a:srgbClr>
              </a:solidFill>
              <a:ln w="12700">
                <a:solidFill>
                  <a:srgbClr val="000000"/>
                </a:solidFill>
              </a:ln>
            </p:spPr>
            <p:txBody>
              <a:bodyPr/>
              <a:lstStyle/>
              <a:p>
                <a:endParaRPr lang="fr-FR"/>
              </a:p>
            </p:txBody>
          </p:sp>
        </p:grpSp>
        <p:sp>
          <p:nvSpPr>
            <p:cNvPr id="43" name="TextBox 43"/>
            <p:cNvSpPr txBox="1"/>
            <p:nvPr/>
          </p:nvSpPr>
          <p:spPr>
            <a:xfrm>
              <a:off x="222545" y="1689510"/>
              <a:ext cx="2322721" cy="595304"/>
            </a:xfrm>
            <a:prstGeom prst="rect">
              <a:avLst/>
            </a:prstGeom>
          </p:spPr>
          <p:txBody>
            <a:bodyPr lIns="0" tIns="0" rIns="0" bIns="0" rtlCol="0" anchor="t">
              <a:spAutoFit/>
            </a:bodyPr>
            <a:lstStyle/>
            <a:p>
              <a:pPr algn="ctr">
                <a:lnSpc>
                  <a:spcPts val="1827"/>
                </a:lnSpc>
              </a:pPr>
              <a:r>
                <a:rPr lang="en-US" sz="1311">
                  <a:solidFill>
                    <a:srgbClr val="000000"/>
                  </a:solidFill>
                  <a:latin typeface="Libre Baskerville"/>
                </a:rPr>
                <a:t>Insérez une photo de l'élevage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278</Words>
  <Application>Microsoft Office PowerPoint</Application>
  <PresentationFormat>Personnalisé</PresentationFormat>
  <Paragraphs>26</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Libre Baskerville Bold</vt:lpstr>
      <vt:lpstr>Libre Baskerville</vt:lpstr>
      <vt:lpstr>Calibri</vt:lpstr>
      <vt:lpstr>Arial</vt:lpstr>
      <vt:lpstr>Office Theme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Annexe fiches synthèses</dc:title>
  <cp:lastModifiedBy>Lise Pinaqui</cp:lastModifiedBy>
  <cp:revision>1</cp:revision>
  <dcterms:created xsi:type="dcterms:W3CDTF">2006-08-16T00:00:00Z</dcterms:created>
  <dcterms:modified xsi:type="dcterms:W3CDTF">2023-12-22T12:35:31Z</dcterms:modified>
  <dc:identifier>DAFrIV9Nn04</dc:identifier>
</cp:coreProperties>
</file>